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4" r:id="rId4"/>
    <p:sldId id="262" r:id="rId5"/>
    <p:sldId id="265" r:id="rId6"/>
    <p:sldId id="257" r:id="rId7"/>
    <p:sldId id="258" r:id="rId8"/>
    <p:sldId id="259" r:id="rId9"/>
    <p:sldId id="260"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p:cViewPr varScale="1">
        <p:scale>
          <a:sx n="75" d="100"/>
          <a:sy n="75" d="100"/>
        </p:scale>
        <p:origin x="-106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333490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189232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A38B64-7B61-4922-86B9-370AEF36CCF9}" type="slidenum">
              <a:rPr lang="en-GB" smtClean="0"/>
              <a:pPr/>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24935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231881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A38B64-7B61-4922-86B9-370AEF36CCF9}" type="slidenum">
              <a:rPr lang="en-GB" smtClean="0"/>
              <a:pPr/>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6810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29358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3602585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193554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250361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76324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367652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120604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20320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64980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162800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08/11/2015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378782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EA3CF71-8FF8-4ADB-8616-BFD786FB2405}" type="datetimeFigureOut">
              <a:rPr lang="en-GB" smtClean="0"/>
              <a:pPr/>
              <a:t>08/11/2015</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A38B64-7B61-4922-86B9-370AEF36CCF9}" type="slidenum">
              <a:rPr lang="en-GB" smtClean="0"/>
              <a:pPr/>
              <a:t>‹#›</a:t>
            </a:fld>
            <a:endParaRPr lang="en-GB"/>
          </a:p>
        </p:txBody>
      </p:sp>
    </p:spTree>
    <p:extLst>
      <p:ext uri="{BB962C8B-B14F-4D97-AF65-F5344CB8AC3E}">
        <p14:creationId xmlns:p14="http://schemas.microsoft.com/office/powerpoint/2010/main" xmlns="" val="2918745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3213" y="3467100"/>
            <a:ext cx="7443787" cy="1322981"/>
          </a:xfrm>
        </p:spPr>
        <p:txBody>
          <a:bodyPr/>
          <a:lstStyle/>
          <a:p>
            <a:r>
              <a:rPr lang="en-GB" dirty="0" smtClean="0"/>
              <a:t>‘</a:t>
            </a:r>
            <a:r>
              <a:rPr lang="sl-SI" dirty="0" smtClean="0"/>
              <a:t>Veliki lov na rastline</a:t>
            </a:r>
            <a:r>
              <a:rPr lang="en-GB" dirty="0" smtClean="0"/>
              <a:t>’</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37367" y="5558465"/>
            <a:ext cx="2809875" cy="866775"/>
          </a:xfrm>
          <a:prstGeom prst="rect">
            <a:avLst/>
          </a:prstGeom>
        </p:spPr>
      </p:pic>
      <p:pic>
        <p:nvPicPr>
          <p:cNvPr id="6" name="Picture 5" descr="Y:\Graphics-Templates\Logos\FEE logos\FEE\onscreen\fee_rgb.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84883" y="5225957"/>
            <a:ext cx="617105" cy="1199283"/>
          </a:xfrm>
          <a:prstGeom prst="rect">
            <a:avLst/>
          </a:prstGeom>
          <a:noFill/>
          <a:ln>
            <a:noFill/>
          </a:ln>
        </p:spPr>
      </p:pic>
      <p:sp>
        <p:nvSpPr>
          <p:cNvPr id="7" name="PoljeZBesedilom 6"/>
          <p:cNvSpPr txBox="1"/>
          <p:nvPr/>
        </p:nvSpPr>
        <p:spPr>
          <a:xfrm>
            <a:off x="1549400" y="1422400"/>
            <a:ext cx="9461500" cy="1754326"/>
          </a:xfrm>
          <a:prstGeom prst="rect">
            <a:avLst/>
          </a:prstGeom>
          <a:noFill/>
        </p:spPr>
        <p:txBody>
          <a:bodyPr wrap="square" rtlCol="0">
            <a:spAutoFit/>
          </a:bodyPr>
          <a:lstStyle/>
          <a:p>
            <a:pPr algn="ctr"/>
            <a:r>
              <a:rPr lang="sl-SI" sz="5400" b="1" dirty="0" smtClean="0"/>
              <a:t>RAZISKOVALCI BIOTSKE RAZNOVRSTNOSTI</a:t>
            </a:r>
            <a:endParaRPr lang="sl-SI" sz="5400" b="1" dirty="0"/>
          </a:p>
        </p:txBody>
      </p:sp>
      <p:sp>
        <p:nvSpPr>
          <p:cNvPr id="7170" name="AutoShape 2" descr="Rezultat iskanja slik za EKOŠ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7172" name="AutoShape 4" descr="Rezultat iskanja slik za EKOŠ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7173" name="Picture 5"/>
          <p:cNvPicPr>
            <a:picLocks noChangeAspect="1" noChangeArrowheads="1"/>
          </p:cNvPicPr>
          <p:nvPr/>
        </p:nvPicPr>
        <p:blipFill>
          <a:blip r:embed="rId4" cstate="print"/>
          <a:srcRect/>
          <a:stretch>
            <a:fillRect/>
          </a:stretch>
        </p:blipFill>
        <p:spPr bwMode="auto">
          <a:xfrm>
            <a:off x="3479800" y="5249421"/>
            <a:ext cx="1138238" cy="1179953"/>
          </a:xfrm>
          <a:prstGeom prst="rect">
            <a:avLst/>
          </a:prstGeom>
          <a:noFill/>
          <a:ln w="9525">
            <a:noFill/>
            <a:miter lim="800000"/>
            <a:headEnd/>
            <a:tailEnd/>
          </a:ln>
        </p:spPr>
      </p:pic>
    </p:spTree>
    <p:extLst>
      <p:ext uri="{BB962C8B-B14F-4D97-AF65-F5344CB8AC3E}">
        <p14:creationId xmlns:p14="http://schemas.microsoft.com/office/powerpoint/2010/main" xmlns="" val="2697533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Načini s katerimi lahko pomagam biodiverziteti</a:t>
            </a:r>
            <a:endParaRPr lang="en-GB" dirty="0"/>
          </a:p>
        </p:txBody>
      </p:sp>
      <p:pic>
        <p:nvPicPr>
          <p:cNvPr id="4" name="Picture 1"/>
          <p:cNvPicPr>
            <a:picLocks noChangeAspect="1" noChangeArrowheads="1"/>
          </p:cNvPicPr>
          <p:nvPr/>
        </p:nvPicPr>
        <p:blipFill>
          <a:blip r:embed="rId2" cstate="print"/>
          <a:srcRect/>
          <a:stretch>
            <a:fillRect/>
          </a:stretch>
        </p:blipFill>
        <p:spPr bwMode="auto">
          <a:xfrm>
            <a:off x="4508618" y="4183811"/>
            <a:ext cx="2537501" cy="1902240"/>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6668" y="4183811"/>
            <a:ext cx="2809206" cy="1887350"/>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61863" y="4183812"/>
            <a:ext cx="2784748" cy="1887350"/>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833215" y="4168923"/>
            <a:ext cx="2187589" cy="1879627"/>
          </a:xfrm>
          <a:prstGeom prst="rect">
            <a:avLst/>
          </a:prstGeom>
          <a:ln>
            <a:noFill/>
          </a:ln>
          <a:effectLst>
            <a:softEdge rad="112500"/>
          </a:effectLst>
        </p:spPr>
      </p:pic>
    </p:spTree>
    <p:extLst>
      <p:ext uri="{BB962C8B-B14F-4D97-AF65-F5344CB8AC3E}">
        <p14:creationId xmlns:p14="http://schemas.microsoft.com/office/powerpoint/2010/main" xmlns="" val="1751434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Drugi korak </a:t>
            </a:r>
            <a:r>
              <a:rPr lang="en-GB" dirty="0" smtClean="0"/>
              <a:t>– </a:t>
            </a:r>
            <a:r>
              <a:rPr lang="sl-SI" dirty="0" smtClean="0"/>
              <a:t>Pregled</a:t>
            </a:r>
            <a:r>
              <a:rPr lang="en-GB" dirty="0" smtClean="0"/>
              <a:t> </a:t>
            </a:r>
            <a:endParaRPr lang="en-GB" dirty="0"/>
          </a:p>
        </p:txBody>
      </p:sp>
      <p:sp>
        <p:nvSpPr>
          <p:cNvPr id="3" name="Content Placeholder 2"/>
          <p:cNvSpPr>
            <a:spLocks noGrp="1"/>
          </p:cNvSpPr>
          <p:nvPr>
            <p:ph idx="1"/>
          </p:nvPr>
        </p:nvSpPr>
        <p:spPr/>
        <p:txBody>
          <a:bodyPr/>
          <a:lstStyle/>
          <a:p>
            <a:r>
              <a:rPr lang="sl-SI" dirty="0" smtClean="0"/>
              <a:t>Anketa o biotski raznovrstnosti.</a:t>
            </a:r>
            <a:endParaRPr lang="en-GB" dirty="0" smtClean="0"/>
          </a:p>
          <a:p>
            <a:r>
              <a:rPr lang="sl-SI" dirty="0" smtClean="0"/>
              <a:t>Zemljevid habitata okolice šole/vrtca in beleženje prisotnih vrst.</a:t>
            </a:r>
            <a:endParaRPr lang="en-GB" dirty="0"/>
          </a:p>
        </p:txBody>
      </p:sp>
    </p:spTree>
    <p:extLst>
      <p:ext uri="{BB962C8B-B14F-4D97-AF65-F5344CB8AC3E}">
        <p14:creationId xmlns:p14="http://schemas.microsoft.com/office/powerpoint/2010/main" xmlns="" val="143359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Anketa o biotski raznovrstnosti </a:t>
            </a:r>
            <a:r>
              <a:rPr lang="en-GB" dirty="0" smtClean="0"/>
              <a:t>(5-6</a:t>
            </a:r>
            <a:r>
              <a:rPr lang="sl-SI" dirty="0" smtClean="0"/>
              <a:t> let</a:t>
            </a:r>
            <a:r>
              <a:rPr lang="en-GB" dirty="0" smtClean="0"/>
              <a:t>)</a:t>
            </a:r>
            <a:endParaRPr lang="en-GB" dirty="0"/>
          </a:p>
        </p:txBody>
      </p:sp>
      <p:pic>
        <p:nvPicPr>
          <p:cNvPr id="48129" name="Picture 1"/>
          <p:cNvPicPr>
            <a:picLocks noGrp="1" noChangeAspect="1" noChangeArrowheads="1"/>
          </p:cNvPicPr>
          <p:nvPr>
            <p:ph idx="1"/>
          </p:nvPr>
        </p:nvPicPr>
        <p:blipFill>
          <a:blip r:embed="rId2" cstate="print"/>
          <a:srcRect/>
          <a:stretch>
            <a:fillRect/>
          </a:stretch>
        </p:blipFill>
        <p:spPr bwMode="auto">
          <a:xfrm>
            <a:off x="3307097" y="1663700"/>
            <a:ext cx="6229374" cy="4349750"/>
          </a:xfrm>
          <a:prstGeom prst="rect">
            <a:avLst/>
          </a:prstGeom>
          <a:noFill/>
          <a:ln w="9525">
            <a:noFill/>
            <a:miter lim="800000"/>
            <a:headEnd/>
            <a:tailEnd/>
          </a:ln>
        </p:spPr>
      </p:pic>
    </p:spTree>
    <p:extLst>
      <p:ext uri="{BB962C8B-B14F-4D97-AF65-F5344CB8AC3E}">
        <p14:creationId xmlns:p14="http://schemas.microsoft.com/office/powerpoint/2010/main" xmlns="" val="2935927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Anketa o biotski raznovrstnosti</a:t>
            </a:r>
            <a:r>
              <a:rPr lang="en-GB" dirty="0" smtClean="0"/>
              <a:t>(6-7</a:t>
            </a:r>
            <a:r>
              <a:rPr lang="sl-SI" dirty="0" smtClean="0"/>
              <a:t>let</a:t>
            </a:r>
            <a:r>
              <a:rPr lang="en-GB" dirty="0" smtClean="0"/>
              <a:t>)</a:t>
            </a:r>
            <a:endParaRPr lang="en-GB" dirty="0"/>
          </a:p>
        </p:txBody>
      </p:sp>
      <p:pic>
        <p:nvPicPr>
          <p:cNvPr id="47105" name="Picture 1"/>
          <p:cNvPicPr>
            <a:picLocks noGrp="1" noChangeAspect="1" noChangeArrowheads="1"/>
          </p:cNvPicPr>
          <p:nvPr>
            <p:ph idx="1"/>
          </p:nvPr>
        </p:nvPicPr>
        <p:blipFill>
          <a:blip r:embed="rId2" cstate="print"/>
          <a:srcRect/>
          <a:stretch>
            <a:fillRect/>
          </a:stretch>
        </p:blipFill>
        <p:spPr bwMode="auto">
          <a:xfrm>
            <a:off x="2882900" y="1435100"/>
            <a:ext cx="6862352" cy="4845050"/>
          </a:xfrm>
          <a:prstGeom prst="rect">
            <a:avLst/>
          </a:prstGeom>
          <a:noFill/>
          <a:ln w="9525">
            <a:noFill/>
            <a:miter lim="800000"/>
            <a:headEnd/>
            <a:tailEnd/>
          </a:ln>
        </p:spPr>
      </p:pic>
    </p:spTree>
    <p:extLst>
      <p:ext uri="{BB962C8B-B14F-4D97-AF65-F5344CB8AC3E}">
        <p14:creationId xmlns:p14="http://schemas.microsoft.com/office/powerpoint/2010/main" xmlns="" val="888572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Anketa o biotski raznovrstnosti Navodila</a:t>
            </a:r>
            <a:endParaRPr lang="en-GB" dirty="0"/>
          </a:p>
        </p:txBody>
      </p:sp>
      <p:pic>
        <p:nvPicPr>
          <p:cNvPr id="46081" name="Picture 1"/>
          <p:cNvPicPr>
            <a:picLocks noGrp="1" noChangeAspect="1" noChangeArrowheads="1"/>
          </p:cNvPicPr>
          <p:nvPr>
            <p:ph idx="1"/>
          </p:nvPr>
        </p:nvPicPr>
        <p:blipFill>
          <a:blip r:embed="rId2" cstate="print"/>
          <a:srcRect/>
          <a:stretch>
            <a:fillRect/>
          </a:stretch>
        </p:blipFill>
        <p:spPr bwMode="auto">
          <a:xfrm>
            <a:off x="3023714" y="2133600"/>
            <a:ext cx="8046397" cy="3778250"/>
          </a:xfrm>
          <a:prstGeom prst="rect">
            <a:avLst/>
          </a:prstGeom>
          <a:noFill/>
          <a:ln w="9525">
            <a:noFill/>
            <a:miter lim="800000"/>
            <a:headEnd/>
            <a:tailEnd/>
          </a:ln>
        </p:spPr>
      </p:pic>
    </p:spTree>
    <p:extLst>
      <p:ext uri="{BB962C8B-B14F-4D97-AF65-F5344CB8AC3E}">
        <p14:creationId xmlns:p14="http://schemas.microsoft.com/office/powerpoint/2010/main" xmlns="" val="3674891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achel\Pictures\160510\DSCF127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05154"/>
            <a:ext cx="12396158" cy="9297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92259" y="624110"/>
            <a:ext cx="8911687" cy="1280890"/>
          </a:xfrm>
        </p:spPr>
        <p:txBody>
          <a:bodyPr/>
          <a:lstStyle/>
          <a:p>
            <a:r>
              <a:rPr lang="sl-SI" dirty="0" smtClean="0"/>
              <a:t>Kartiranje </a:t>
            </a:r>
            <a:r>
              <a:rPr lang="sl-SI" dirty="0" smtClean="0"/>
              <a:t>habitata</a:t>
            </a:r>
            <a:endParaRPr lang="en-GB" dirty="0"/>
          </a:p>
        </p:txBody>
      </p:sp>
    </p:spTree>
    <p:extLst>
      <p:ext uri="{BB962C8B-B14F-4D97-AF65-F5344CB8AC3E}">
        <p14:creationId xmlns:p14="http://schemas.microsoft.com/office/powerpoint/2010/main" xmlns="" val="1671714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Raznolikost habitata</a:t>
            </a:r>
            <a:endParaRPr lang="en-GB" dirty="0"/>
          </a:p>
        </p:txBody>
      </p:sp>
      <p:sp>
        <p:nvSpPr>
          <p:cNvPr id="3" name="Content Placeholder 2"/>
          <p:cNvSpPr>
            <a:spLocks noGrp="1"/>
          </p:cNvSpPr>
          <p:nvPr>
            <p:ph idx="1"/>
          </p:nvPr>
        </p:nvSpPr>
        <p:spPr/>
        <p:txBody>
          <a:bodyPr>
            <a:normAutofit/>
          </a:bodyPr>
          <a:lstStyle/>
          <a:p>
            <a:r>
              <a:rPr lang="sl-SI" dirty="0" smtClean="0"/>
              <a:t>Celinske vode in mokrišča</a:t>
            </a:r>
            <a:endParaRPr lang="en-GB" dirty="0" smtClean="0"/>
          </a:p>
          <a:p>
            <a:r>
              <a:rPr lang="sl-SI" dirty="0" smtClean="0"/>
              <a:t>Marine in obala</a:t>
            </a:r>
            <a:endParaRPr lang="en-GB" dirty="0" smtClean="0"/>
          </a:p>
          <a:p>
            <a:r>
              <a:rPr lang="sl-SI" dirty="0" smtClean="0"/>
              <a:t>Gozd</a:t>
            </a:r>
            <a:endParaRPr lang="en-GB" dirty="0" smtClean="0"/>
          </a:p>
          <a:p>
            <a:r>
              <a:rPr lang="sl-SI" dirty="0" smtClean="0"/>
              <a:t>Travišča</a:t>
            </a:r>
            <a:endParaRPr lang="en-GB" dirty="0" smtClean="0"/>
          </a:p>
          <a:p>
            <a:r>
              <a:rPr lang="sl-SI" dirty="0" smtClean="0"/>
              <a:t>Živa meja</a:t>
            </a:r>
            <a:endParaRPr lang="en-GB" dirty="0" smtClean="0"/>
          </a:p>
          <a:p>
            <a:r>
              <a:rPr lang="sl-SI" dirty="0" smtClean="0"/>
              <a:t>Kmetijske površine</a:t>
            </a:r>
            <a:endParaRPr lang="en-GB" dirty="0" smtClean="0"/>
          </a:p>
          <a:p>
            <a:r>
              <a:rPr lang="sl-SI" dirty="0" smtClean="0"/>
              <a:t>Gore</a:t>
            </a:r>
            <a:endParaRPr lang="en-GB" dirty="0" smtClean="0"/>
          </a:p>
          <a:p>
            <a:r>
              <a:rPr lang="sl-SI" dirty="0" smtClean="0"/>
              <a:t>Mesta in vasi</a:t>
            </a:r>
            <a:endParaRPr lang="en-GB" dirty="0"/>
          </a:p>
        </p:txBody>
      </p:sp>
      <p:pic>
        <p:nvPicPr>
          <p:cNvPr id="4" name="Picture 8" descr="C:\Documents and Settings\AN Taisce\My Documents\My Pictures\Random Pics\Phone pics\Image0034.jpg"/>
          <p:cNvPicPr>
            <a:picLocks noChangeAspect="1" noChangeArrowheads="1"/>
          </p:cNvPicPr>
          <p:nvPr/>
        </p:nvPicPr>
        <p:blipFill>
          <a:blip r:embed="rId2" cstate="print"/>
          <a:srcRect/>
          <a:stretch>
            <a:fillRect/>
          </a:stretch>
        </p:blipFill>
        <p:spPr bwMode="auto">
          <a:xfrm>
            <a:off x="6076798" y="4416726"/>
            <a:ext cx="1827364" cy="2434794"/>
          </a:xfrm>
          <a:prstGeom prst="rect">
            <a:avLst/>
          </a:prstGeom>
          <a:ln>
            <a:noFill/>
          </a:ln>
          <a:effectLst>
            <a:softEdge rad="112500"/>
          </a:effectLst>
        </p:spPr>
      </p:pic>
      <p:pic>
        <p:nvPicPr>
          <p:cNvPr id="5" name="Picture 6" descr="C:\Documents and Settings\AN Taisce\My Documents\My Pictures\Random Pics\Sandy Cove W.Cork6 (Small).JPG"/>
          <p:cNvPicPr>
            <a:picLocks noChangeAspect="1" noChangeArrowheads="1"/>
          </p:cNvPicPr>
          <p:nvPr/>
        </p:nvPicPr>
        <p:blipFill>
          <a:blip r:embed="rId3" cstate="print"/>
          <a:srcRect/>
          <a:stretch>
            <a:fillRect/>
          </a:stretch>
        </p:blipFill>
        <p:spPr bwMode="auto">
          <a:xfrm>
            <a:off x="7889093" y="3859954"/>
            <a:ext cx="2455072" cy="1842106"/>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53622" y="1960149"/>
            <a:ext cx="1842433" cy="2456577"/>
          </a:xfrm>
          <a:prstGeom prst="rect">
            <a:avLst/>
          </a:prstGeom>
          <a:ln>
            <a:noFill/>
          </a:ln>
          <a:effectLst>
            <a:softEdge rad="112500"/>
          </a:effectLst>
        </p:spPr>
      </p:pic>
    </p:spTree>
    <p:extLst>
      <p:ext uri="{BB962C8B-B14F-4D97-AF65-F5344CB8AC3E}">
        <p14:creationId xmlns:p14="http://schemas.microsoft.com/office/powerpoint/2010/main" xmlns="" val="1144100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Kartiranje </a:t>
            </a:r>
            <a:r>
              <a:rPr lang="sl-SI" dirty="0" smtClean="0"/>
              <a:t>habitata</a:t>
            </a:r>
            <a:endParaRPr lang="en-GB" dirty="0"/>
          </a:p>
        </p:txBody>
      </p:sp>
      <p:sp>
        <p:nvSpPr>
          <p:cNvPr id="3" name="Content Placeholder 2"/>
          <p:cNvSpPr>
            <a:spLocks noGrp="1"/>
          </p:cNvSpPr>
          <p:nvPr>
            <p:ph idx="1"/>
          </p:nvPr>
        </p:nvSpPr>
        <p:spPr/>
        <p:txBody>
          <a:bodyPr/>
          <a:lstStyle/>
          <a:p>
            <a:r>
              <a:rPr lang="sl-SI" sz="2000" dirty="0" smtClean="0"/>
              <a:t>Zemljevid habitata prikazuje geografsko porazdelitev različnih habitatov znotraj določenega območja</a:t>
            </a:r>
            <a:r>
              <a:rPr lang="en-GB" sz="2000" dirty="0" smtClean="0"/>
              <a:t>. </a:t>
            </a:r>
          </a:p>
          <a:p>
            <a:r>
              <a:rPr lang="sl-SI" sz="2000" dirty="0" smtClean="0"/>
              <a:t>Kaj je namen kartiranja habitatov?</a:t>
            </a:r>
            <a:endParaRPr lang="en-GB" sz="2000" dirty="0" smtClean="0"/>
          </a:p>
          <a:p>
            <a:pPr lvl="1"/>
            <a:r>
              <a:rPr lang="sl-SI" sz="2000" dirty="0" smtClean="0"/>
              <a:t>Povečanje stopnje biotske raznovrstnosti.</a:t>
            </a:r>
            <a:endParaRPr lang="en-GB" sz="2000" dirty="0" smtClean="0"/>
          </a:p>
          <a:p>
            <a:pPr lvl="1"/>
            <a:r>
              <a:rPr lang="sl-SI" sz="2000" dirty="0" smtClean="0"/>
              <a:t>Pomoč pri zaščiti območja/prisotnih vrst.</a:t>
            </a:r>
            <a:endParaRPr lang="en-GB" sz="2000" dirty="0" smtClean="0"/>
          </a:p>
          <a:p>
            <a:pPr lvl="1"/>
            <a:r>
              <a:rPr lang="sl-SI" sz="2000" dirty="0" smtClean="0"/>
              <a:t>Spodbuditi zanimanje.</a:t>
            </a:r>
            <a:endParaRPr lang="en-GB" sz="2000" dirty="0" smtClean="0"/>
          </a:p>
          <a:p>
            <a:pPr lvl="1"/>
            <a:endParaRPr lang="en-GB" dirty="0" smtClean="0"/>
          </a:p>
          <a:p>
            <a:endParaRPr lang="en-GB" dirty="0"/>
          </a:p>
        </p:txBody>
      </p:sp>
    </p:spTree>
    <p:extLst>
      <p:ext uri="{BB962C8B-B14F-4D97-AF65-F5344CB8AC3E}">
        <p14:creationId xmlns:p14="http://schemas.microsoft.com/office/powerpoint/2010/main" xmlns="" val="490798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Primeri</a:t>
            </a:r>
            <a:endParaRPr lang="en-GB" dirty="0"/>
          </a:p>
        </p:txBody>
      </p:sp>
      <p:pic>
        <p:nvPicPr>
          <p:cNvPr id="4" name="Picture 2" descr="C:\Users\rboyle\Documents\Biodiversity Theme\lyn\002.JPG"/>
          <p:cNvPicPr>
            <a:picLocks noGrp="1" noChangeAspect="1" noChangeArrowheads="1"/>
          </p:cNvPicPr>
          <p:nvPr>
            <p:ph idx="1"/>
          </p:nvPr>
        </p:nvPicPr>
        <p:blipFill>
          <a:blip r:embed="rId2" cstate="print"/>
          <a:srcRect/>
          <a:stretch>
            <a:fillRect/>
          </a:stretch>
        </p:blipFill>
        <p:spPr bwMode="auto">
          <a:xfrm>
            <a:off x="8497019" y="1973845"/>
            <a:ext cx="2845824" cy="3792846"/>
          </a:xfrm>
          <a:prstGeom prst="rect">
            <a:avLst/>
          </a:prstGeom>
          <a:ln>
            <a:noFill/>
          </a:ln>
          <a:effectLst>
            <a:softEdge rad="112500"/>
          </a:effectLst>
        </p:spPr>
      </p:pic>
      <p:pic>
        <p:nvPicPr>
          <p:cNvPr id="5" name="Picture 1" descr="http://www.visitcenarth.co.uk/images/web%20trail%20map.jpg"/>
          <p:cNvPicPr>
            <a:picLocks noChangeAspect="1" noChangeArrowheads="1"/>
          </p:cNvPicPr>
          <p:nvPr/>
        </p:nvPicPr>
        <p:blipFill>
          <a:blip r:embed="rId3" cstate="print"/>
          <a:srcRect/>
          <a:stretch>
            <a:fillRect/>
          </a:stretch>
        </p:blipFill>
        <p:spPr>
          <a:xfrm>
            <a:off x="2592925" y="3135133"/>
            <a:ext cx="5472773" cy="2755903"/>
          </a:xfrm>
          <a:prstGeom prst="rect">
            <a:avLst/>
          </a:prstGeom>
          <a:ln>
            <a:noFill/>
          </a:ln>
          <a:effectLst>
            <a:softEdge rad="112500"/>
          </a:effectLst>
        </p:spPr>
      </p:pic>
      <p:sp>
        <p:nvSpPr>
          <p:cNvPr id="6" name="TextBox 5"/>
          <p:cNvSpPr txBox="1"/>
          <p:nvPr/>
        </p:nvSpPr>
        <p:spPr>
          <a:xfrm>
            <a:off x="2176365" y="2708905"/>
            <a:ext cx="6264857" cy="369332"/>
          </a:xfrm>
          <a:prstGeom prst="rect">
            <a:avLst/>
          </a:prstGeom>
          <a:noFill/>
        </p:spPr>
        <p:txBody>
          <a:bodyPr wrap="none" rtlCol="0">
            <a:spAutoFit/>
          </a:bodyPr>
          <a:lstStyle/>
          <a:p>
            <a:r>
              <a:rPr lang="sl-SI" dirty="0" smtClean="0"/>
              <a:t>Zemljevid, </a:t>
            </a:r>
            <a:r>
              <a:rPr lang="sl-SI" dirty="0" smtClean="0"/>
              <a:t>ki spodbuja k ogledu določenega območja</a:t>
            </a:r>
            <a:endParaRPr lang="en-GB" dirty="0"/>
          </a:p>
        </p:txBody>
      </p:sp>
      <p:sp>
        <p:nvSpPr>
          <p:cNvPr id="7" name="TextBox 6"/>
          <p:cNvSpPr txBox="1"/>
          <p:nvPr/>
        </p:nvSpPr>
        <p:spPr>
          <a:xfrm>
            <a:off x="8497019" y="1327514"/>
            <a:ext cx="3007593" cy="646331"/>
          </a:xfrm>
          <a:prstGeom prst="rect">
            <a:avLst/>
          </a:prstGeom>
          <a:noFill/>
        </p:spPr>
        <p:txBody>
          <a:bodyPr wrap="square" rtlCol="0">
            <a:spAutoFit/>
          </a:bodyPr>
          <a:lstStyle/>
          <a:p>
            <a:r>
              <a:rPr lang="sl-SI" dirty="0" smtClean="0"/>
              <a:t>Zemljevid, ki prikazuje zaščitena območja</a:t>
            </a:r>
            <a:endParaRPr lang="en-GB" dirty="0"/>
          </a:p>
        </p:txBody>
      </p:sp>
    </p:spTree>
    <p:extLst>
      <p:ext uri="{BB962C8B-B14F-4D97-AF65-F5344CB8AC3E}">
        <p14:creationId xmlns:p14="http://schemas.microsoft.com/office/powerpoint/2010/main" xmlns="" val="1595723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Priprava</a:t>
            </a:r>
            <a:endParaRPr lang="en-GB" dirty="0"/>
          </a:p>
        </p:txBody>
      </p:sp>
      <p:sp>
        <p:nvSpPr>
          <p:cNvPr id="3" name="Content Placeholder 2"/>
          <p:cNvSpPr>
            <a:spLocks noGrp="1"/>
          </p:cNvSpPr>
          <p:nvPr>
            <p:ph idx="1"/>
          </p:nvPr>
        </p:nvSpPr>
        <p:spPr/>
        <p:txBody>
          <a:bodyPr/>
          <a:lstStyle/>
          <a:p>
            <a:r>
              <a:rPr lang="sl-SI" dirty="0" smtClean="0"/>
              <a:t>Kako veliko območje boste kartirali</a:t>
            </a:r>
            <a:r>
              <a:rPr lang="en-GB" dirty="0" smtClean="0"/>
              <a:t>?</a:t>
            </a:r>
          </a:p>
          <a:p>
            <a:r>
              <a:rPr lang="sl-SI" dirty="0" smtClean="0"/>
              <a:t>Kako podrobno boste kartirali območje</a:t>
            </a:r>
            <a:r>
              <a:rPr lang="en-GB" dirty="0" smtClean="0"/>
              <a:t>?</a:t>
            </a:r>
          </a:p>
          <a:p>
            <a:r>
              <a:rPr lang="sl-SI" dirty="0" smtClean="0"/>
              <a:t>Kakšna sredstva imate na voljo</a:t>
            </a:r>
            <a:r>
              <a:rPr lang="en-GB" dirty="0" smtClean="0"/>
              <a:t>(</a:t>
            </a:r>
            <a:r>
              <a:rPr lang="sl-SI" dirty="0" smtClean="0"/>
              <a:t>čas</a:t>
            </a:r>
            <a:r>
              <a:rPr lang="en-GB" dirty="0" smtClean="0"/>
              <a:t>/</a:t>
            </a:r>
            <a:r>
              <a:rPr lang="sl-SI" dirty="0" smtClean="0"/>
              <a:t>denar</a:t>
            </a:r>
            <a:r>
              <a:rPr lang="en-GB" dirty="0" smtClean="0"/>
              <a:t>/</a:t>
            </a:r>
            <a:r>
              <a:rPr lang="sl-SI" dirty="0" smtClean="0"/>
              <a:t>material/podatki</a:t>
            </a:r>
            <a:r>
              <a:rPr lang="en-GB" dirty="0" smtClean="0"/>
              <a:t>)?</a:t>
            </a:r>
          </a:p>
          <a:p>
            <a:r>
              <a:rPr lang="sl-SI" dirty="0" smtClean="0"/>
              <a:t>Biološki in fizikalni parametri</a:t>
            </a:r>
            <a:r>
              <a:rPr lang="en-GB" dirty="0" smtClean="0"/>
              <a:t>?</a:t>
            </a:r>
          </a:p>
          <a:p>
            <a:r>
              <a:rPr lang="sl-SI" dirty="0" smtClean="0"/>
              <a:t>Je območje varno</a:t>
            </a:r>
            <a:r>
              <a:rPr lang="en-GB" dirty="0" smtClean="0"/>
              <a:t>(</a:t>
            </a:r>
            <a:r>
              <a:rPr lang="sl-SI" dirty="0" smtClean="0"/>
              <a:t>npr. brez strupenih rastlin</a:t>
            </a:r>
            <a:r>
              <a:rPr lang="en-GB" dirty="0" smtClean="0"/>
              <a:t>)?</a:t>
            </a:r>
            <a:endParaRPr lang="en-GB" dirty="0"/>
          </a:p>
        </p:txBody>
      </p:sp>
    </p:spTree>
    <p:extLst>
      <p:ext uri="{BB962C8B-B14F-4D97-AF65-F5344CB8AC3E}">
        <p14:creationId xmlns:p14="http://schemas.microsoft.com/office/powerpoint/2010/main" xmlns="" val="1156747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932" y="624110"/>
            <a:ext cx="9710318" cy="1280890"/>
          </a:xfrm>
        </p:spPr>
        <p:txBody>
          <a:bodyPr>
            <a:normAutofit/>
          </a:bodyPr>
          <a:lstStyle/>
          <a:p>
            <a:r>
              <a:rPr lang="sl-SI" dirty="0" smtClean="0"/>
              <a:t>Ekošolski projekt v sodelovanju s Toyoto in Kraljevimi botaničnimi vrtovi KEW</a:t>
            </a:r>
            <a:endParaRPr lang="en-GB" sz="2700" dirty="0"/>
          </a:p>
        </p:txBody>
      </p:sp>
      <p:sp>
        <p:nvSpPr>
          <p:cNvPr id="3" name="Content Placeholder 2"/>
          <p:cNvSpPr>
            <a:spLocks noGrp="1"/>
          </p:cNvSpPr>
          <p:nvPr>
            <p:ph idx="1"/>
          </p:nvPr>
        </p:nvSpPr>
        <p:spPr>
          <a:xfrm>
            <a:off x="2589212" y="2383762"/>
            <a:ext cx="8915400" cy="3777622"/>
          </a:xfrm>
        </p:spPr>
        <p:txBody>
          <a:bodyPr/>
          <a:lstStyle/>
          <a:p>
            <a:r>
              <a:rPr lang="sl-SI" dirty="0" smtClean="0"/>
              <a:t>Projekt je osredotočen na raziskovanje </a:t>
            </a:r>
            <a:r>
              <a:rPr lang="sl-SI" b="1" dirty="0" smtClean="0"/>
              <a:t>biotske raznovrstnosti </a:t>
            </a:r>
            <a:r>
              <a:rPr lang="sl-SI" dirty="0" smtClean="0"/>
              <a:t>s posebnim poudarkom na </a:t>
            </a:r>
            <a:r>
              <a:rPr lang="sl-SI" b="1" dirty="0" smtClean="0"/>
              <a:t>rastlinah</a:t>
            </a:r>
            <a:r>
              <a:rPr lang="sl-SI" dirty="0" smtClean="0"/>
              <a:t> in z njimi </a:t>
            </a:r>
            <a:r>
              <a:rPr lang="sl-SI" b="1" dirty="0" smtClean="0"/>
              <a:t>povezanimi vrstami.</a:t>
            </a:r>
            <a:endParaRPr lang="en-GB" b="1" dirty="0" smtClean="0"/>
          </a:p>
          <a:p>
            <a:pPr marL="0" indent="0">
              <a:buNone/>
            </a:pPr>
            <a:endParaRPr lang="en-GB" dirty="0" smtClean="0"/>
          </a:p>
          <a:p>
            <a:pPr marL="0" indent="0">
              <a:buNone/>
            </a:pPr>
            <a:r>
              <a:rPr lang="sl-SI" b="1" dirty="0" smtClean="0"/>
              <a:t>Partnerji:</a:t>
            </a:r>
          </a:p>
          <a:p>
            <a:r>
              <a:rPr lang="sl-SI" dirty="0" smtClean="0"/>
              <a:t>Fundacija za okoljsko izobraževanje,</a:t>
            </a:r>
            <a:endParaRPr lang="en-GB" dirty="0" smtClean="0"/>
          </a:p>
          <a:p>
            <a:r>
              <a:rPr lang="en-GB" dirty="0" smtClean="0"/>
              <a:t>TME – Toyota Fund for Europe</a:t>
            </a:r>
            <a:r>
              <a:rPr lang="sl-SI" dirty="0" smtClean="0"/>
              <a:t>,</a:t>
            </a:r>
            <a:endParaRPr lang="en-GB" dirty="0" smtClean="0"/>
          </a:p>
          <a:p>
            <a:r>
              <a:rPr lang="en-GB" dirty="0" smtClean="0"/>
              <a:t>Kew, </a:t>
            </a:r>
            <a:r>
              <a:rPr lang="sl-SI" dirty="0" smtClean="0"/>
              <a:t>angleški Kraljevi botanični vrtovi.</a:t>
            </a:r>
            <a:endParaRPr lang="en-GB" dirty="0"/>
          </a:p>
        </p:txBody>
      </p:sp>
      <p:pic>
        <p:nvPicPr>
          <p:cNvPr id="5"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37367" y="5558465"/>
            <a:ext cx="2809875" cy="866775"/>
          </a:xfrm>
          <a:prstGeom prst="rect">
            <a:avLst/>
          </a:prstGeom>
        </p:spPr>
      </p:pic>
      <p:pic>
        <p:nvPicPr>
          <p:cNvPr id="6" name="Picture 5" descr="Y:\Graphics-Templates\Logos\FEE logos\FEE\onscreen\fee_rgb.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84883" y="5225957"/>
            <a:ext cx="617105" cy="1199283"/>
          </a:xfrm>
          <a:prstGeom prst="rect">
            <a:avLst/>
          </a:prstGeom>
          <a:noFill/>
          <a:ln>
            <a:noFill/>
          </a:ln>
        </p:spPr>
      </p:pic>
      <p:pic>
        <p:nvPicPr>
          <p:cNvPr id="7" name="Picture 5"/>
          <p:cNvPicPr>
            <a:picLocks noChangeAspect="1" noChangeArrowheads="1"/>
          </p:cNvPicPr>
          <p:nvPr/>
        </p:nvPicPr>
        <p:blipFill>
          <a:blip r:embed="rId4" cstate="print"/>
          <a:srcRect/>
          <a:stretch>
            <a:fillRect/>
          </a:stretch>
        </p:blipFill>
        <p:spPr bwMode="auto">
          <a:xfrm>
            <a:off x="3479800" y="5249421"/>
            <a:ext cx="1138238" cy="1179953"/>
          </a:xfrm>
          <a:prstGeom prst="rect">
            <a:avLst/>
          </a:prstGeom>
          <a:noFill/>
          <a:ln w="9525">
            <a:noFill/>
            <a:miter lim="800000"/>
            <a:headEnd/>
            <a:tailEnd/>
          </a:ln>
        </p:spPr>
      </p:pic>
    </p:spTree>
    <p:extLst>
      <p:ext uri="{BB962C8B-B14F-4D97-AF65-F5344CB8AC3E}">
        <p14:creationId xmlns:p14="http://schemas.microsoft.com/office/powerpoint/2010/main" xmlns="" val="3922289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Potreben material</a:t>
            </a:r>
            <a:endParaRPr lang="en-GB" dirty="0"/>
          </a:p>
        </p:txBody>
      </p:sp>
      <p:sp>
        <p:nvSpPr>
          <p:cNvPr id="3" name="Content Placeholder 2"/>
          <p:cNvSpPr>
            <a:spLocks noGrp="1"/>
          </p:cNvSpPr>
          <p:nvPr>
            <p:ph idx="1"/>
          </p:nvPr>
        </p:nvSpPr>
        <p:spPr/>
        <p:txBody>
          <a:bodyPr/>
          <a:lstStyle/>
          <a:p>
            <a:r>
              <a:rPr lang="sl-SI" dirty="0" smtClean="0"/>
              <a:t>Velik papir za zapiske</a:t>
            </a:r>
            <a:endParaRPr lang="en-GB" dirty="0" smtClean="0"/>
          </a:p>
          <a:p>
            <a:r>
              <a:rPr lang="sl-SI" dirty="0" smtClean="0"/>
              <a:t>Svinčniki, barvice …</a:t>
            </a:r>
            <a:endParaRPr lang="en-GB" dirty="0" smtClean="0"/>
          </a:p>
          <a:p>
            <a:r>
              <a:rPr lang="sl-SI" dirty="0" smtClean="0"/>
              <a:t>Odločite se za kode / simbole, preden začnete kartiranje.</a:t>
            </a:r>
            <a:endParaRPr lang="en-GB" dirty="0" smtClean="0"/>
          </a:p>
          <a:p>
            <a:pPr marL="0" indent="0">
              <a:buNone/>
            </a:pPr>
            <a:endParaRPr lang="en-GB" dirty="0" smtClean="0"/>
          </a:p>
          <a:p>
            <a:pPr marL="0" indent="0">
              <a:buNone/>
            </a:pPr>
            <a:r>
              <a:rPr lang="sl-SI" dirty="0" smtClean="0"/>
              <a:t>Če kartiranje poteka zunaj šolskega okoliša</a:t>
            </a:r>
            <a:endParaRPr lang="en-GB" dirty="0" smtClean="0"/>
          </a:p>
          <a:p>
            <a:r>
              <a:rPr lang="sl-SI" dirty="0" smtClean="0"/>
              <a:t>Lokalni in regionalni zemljevidi za referenco.</a:t>
            </a:r>
            <a:endParaRPr lang="en-GB" dirty="0"/>
          </a:p>
        </p:txBody>
      </p:sp>
    </p:spTree>
    <p:extLst>
      <p:ext uri="{BB962C8B-B14F-4D97-AF65-F5344CB8AC3E}">
        <p14:creationId xmlns:p14="http://schemas.microsoft.com/office/powerpoint/2010/main" xmlns="" val="1421446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Prva možnost </a:t>
            </a:r>
            <a:r>
              <a:rPr lang="en-GB" dirty="0" smtClean="0"/>
              <a:t>– </a:t>
            </a:r>
            <a:r>
              <a:rPr lang="sl-SI" dirty="0" smtClean="0"/>
              <a:t>uporaba</a:t>
            </a:r>
            <a:r>
              <a:rPr lang="en-GB" dirty="0" smtClean="0"/>
              <a:t> Google Maps</a:t>
            </a:r>
            <a:endParaRPr lang="en-GB" dirty="0"/>
          </a:p>
        </p:txBody>
      </p:sp>
      <p:pic>
        <p:nvPicPr>
          <p:cNvPr id="4" name="Picture 10"/>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87816" y="1827362"/>
            <a:ext cx="6800669" cy="4136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5424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Druga možnost </a:t>
            </a:r>
            <a:r>
              <a:rPr lang="en-GB" dirty="0" smtClean="0"/>
              <a:t>– </a:t>
            </a:r>
            <a:r>
              <a:rPr lang="sl-SI" dirty="0" smtClean="0"/>
              <a:t>Narišite zemljevid območja in označite meje</a:t>
            </a:r>
            <a:endParaRPr lang="en-GB" dirty="0"/>
          </a:p>
        </p:txBody>
      </p:sp>
      <p:pic>
        <p:nvPicPr>
          <p:cNvPr id="4" name="Picture 5" descr="C:\Users\rboyle\Pictures\My Pictures\Biodiversity\Tahilla,Sneem, Co. Kerry\HM 1.JPG"/>
          <p:cNvPicPr>
            <a:picLocks noGrp="1" noChangeAspect="1" noChangeArrowheads="1"/>
          </p:cNvPicPr>
          <p:nvPr>
            <p:ph idx="1"/>
          </p:nvPr>
        </p:nvPicPr>
        <p:blipFill>
          <a:blip r:embed="rId2" cstate="print"/>
          <a:srcRect/>
          <a:stretch>
            <a:fillRect/>
          </a:stretch>
        </p:blipFill>
        <p:spPr bwMode="auto">
          <a:xfrm>
            <a:off x="2751825" y="2002258"/>
            <a:ext cx="6047118" cy="4539970"/>
          </a:xfrm>
          <a:prstGeom prst="rect">
            <a:avLst/>
          </a:prstGeom>
          <a:ln>
            <a:noFill/>
          </a:ln>
          <a:effectLst>
            <a:softEdge rad="112500"/>
          </a:effectLst>
        </p:spPr>
      </p:pic>
    </p:spTree>
    <p:extLst>
      <p:ext uri="{BB962C8B-B14F-4D97-AF65-F5344CB8AC3E}">
        <p14:creationId xmlns:p14="http://schemas.microsoft.com/office/powerpoint/2010/main" xmlns="" val="625799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Kartiranje habitata</a:t>
            </a:r>
            <a:endParaRPr lang="en-GB" dirty="0"/>
          </a:p>
        </p:txBody>
      </p:sp>
      <p:sp>
        <p:nvSpPr>
          <p:cNvPr id="3" name="Content Placeholder 2"/>
          <p:cNvSpPr>
            <a:spLocks noGrp="1"/>
          </p:cNvSpPr>
          <p:nvPr>
            <p:ph idx="1"/>
          </p:nvPr>
        </p:nvSpPr>
        <p:spPr>
          <a:xfrm>
            <a:off x="2589212" y="1823050"/>
            <a:ext cx="8915400" cy="3777622"/>
          </a:xfrm>
        </p:spPr>
        <p:txBody>
          <a:bodyPr>
            <a:normAutofit fontScale="92500"/>
          </a:bodyPr>
          <a:lstStyle/>
          <a:p>
            <a:pPr marL="274320" indent="-274320" defTabSz="457207">
              <a:buClr>
                <a:schemeClr val="bg2">
                  <a:lumMod val="40000"/>
                  <a:lumOff val="60000"/>
                </a:schemeClr>
              </a:buClr>
              <a:buNone/>
              <a:defRPr/>
            </a:pPr>
            <a:r>
              <a:rPr lang="sl-SI" b="1" dirty="0" smtClean="0"/>
              <a:t>V učilnici:</a:t>
            </a:r>
            <a:endParaRPr lang="en-IE" dirty="0"/>
          </a:p>
          <a:p>
            <a:pPr defTabSz="457207">
              <a:buFont typeface="Wingdings" panose="05000000000000000000" pitchFamily="2" charset="2"/>
              <a:buChar char="ü"/>
              <a:defRPr/>
            </a:pPr>
            <a:r>
              <a:rPr lang="sl-SI" dirty="0" smtClean="0"/>
              <a:t>Natisnite / narišite zemljevid območja in označi meje</a:t>
            </a:r>
            <a:endParaRPr lang="en-IE" dirty="0"/>
          </a:p>
          <a:p>
            <a:pPr marL="274320" indent="-274320" defTabSz="457207">
              <a:buClr>
                <a:schemeClr val="bg2">
                  <a:lumMod val="40000"/>
                  <a:lumOff val="60000"/>
                </a:schemeClr>
              </a:buClr>
              <a:buNone/>
              <a:defRPr/>
            </a:pPr>
            <a:endParaRPr lang="en-IE" dirty="0"/>
          </a:p>
          <a:p>
            <a:pPr marL="274320" indent="-274320" defTabSz="457207">
              <a:buClr>
                <a:schemeClr val="bg2">
                  <a:lumMod val="40000"/>
                  <a:lumOff val="60000"/>
                </a:schemeClr>
              </a:buClr>
              <a:buNone/>
              <a:defRPr/>
            </a:pPr>
            <a:r>
              <a:rPr lang="sl-SI" b="1" dirty="0" smtClean="0"/>
              <a:t>Na terenu </a:t>
            </a:r>
            <a:r>
              <a:rPr lang="en-IE" dirty="0" smtClean="0"/>
              <a:t>(</a:t>
            </a:r>
            <a:r>
              <a:rPr lang="sl-SI" dirty="0" smtClean="0"/>
              <a:t>skupinsko delo</a:t>
            </a:r>
            <a:r>
              <a:rPr lang="en-IE" dirty="0" smtClean="0"/>
              <a:t>):</a:t>
            </a:r>
            <a:endParaRPr lang="en-IE" dirty="0"/>
          </a:p>
          <a:p>
            <a:pPr defTabSz="457207">
              <a:buFont typeface="Wingdings" panose="05000000000000000000" pitchFamily="2" charset="2"/>
              <a:buChar char="ü"/>
              <a:defRPr/>
            </a:pPr>
            <a:r>
              <a:rPr lang="sl-SI" dirty="0" smtClean="0"/>
              <a:t>Sprehodite se po celotnem območju, ki ga boste kartirali </a:t>
            </a:r>
            <a:r>
              <a:rPr lang="en-IE" dirty="0" smtClean="0"/>
              <a:t>&amp; </a:t>
            </a:r>
            <a:r>
              <a:rPr lang="sl-SI" dirty="0" smtClean="0"/>
              <a:t>pripravite grob oris </a:t>
            </a:r>
            <a:r>
              <a:rPr lang="sl-SI" dirty="0" smtClean="0"/>
              <a:t>habitata.</a:t>
            </a:r>
            <a:endParaRPr lang="en-IE" dirty="0"/>
          </a:p>
          <a:p>
            <a:pPr defTabSz="457207">
              <a:buFont typeface="Wingdings" panose="05000000000000000000" pitchFamily="2" charset="2"/>
              <a:buChar char="ü"/>
              <a:defRPr/>
            </a:pPr>
            <a:r>
              <a:rPr lang="sl-SI" dirty="0" smtClean="0"/>
              <a:t>Razmejite različne enote habitata </a:t>
            </a:r>
            <a:r>
              <a:rPr lang="en-IE" dirty="0" smtClean="0"/>
              <a:t>&amp; </a:t>
            </a:r>
            <a:r>
              <a:rPr lang="sl-SI" dirty="0" smtClean="0"/>
              <a:t>identificirajte jih z uporabo </a:t>
            </a:r>
            <a:r>
              <a:rPr lang="sl-SI" dirty="0" smtClean="0"/>
              <a:t>simbolov.</a:t>
            </a:r>
            <a:endParaRPr lang="en-IE" dirty="0"/>
          </a:p>
          <a:p>
            <a:pPr defTabSz="457207">
              <a:buFont typeface="Wingdings" panose="05000000000000000000" pitchFamily="2" charset="2"/>
              <a:buChar char="ü"/>
              <a:defRPr/>
            </a:pPr>
            <a:r>
              <a:rPr lang="sl-SI" dirty="0" smtClean="0"/>
              <a:t>Ugotovite katere dominantne vrste so prisotne (splošno ime vrste</a:t>
            </a:r>
            <a:r>
              <a:rPr lang="sl-SI" dirty="0" smtClean="0"/>
              <a:t>).</a:t>
            </a:r>
            <a:endParaRPr lang="en-IE" dirty="0"/>
          </a:p>
          <a:p>
            <a:pPr defTabSz="457207">
              <a:buFont typeface="Wingdings" panose="05000000000000000000" pitchFamily="2" charset="2"/>
              <a:buChar char="ü"/>
              <a:defRPr/>
            </a:pPr>
            <a:r>
              <a:rPr lang="sl-SI" dirty="0" smtClean="0"/>
              <a:t>Dodajte simbole.</a:t>
            </a:r>
            <a:endParaRPr lang="en-IE" dirty="0"/>
          </a:p>
          <a:p>
            <a:pPr defTabSz="457207">
              <a:buFont typeface="Wingdings" panose="05000000000000000000" pitchFamily="2" charset="2"/>
              <a:buChar char="ü"/>
              <a:defRPr/>
            </a:pPr>
            <a:r>
              <a:rPr lang="sl-SI" dirty="0" smtClean="0"/>
              <a:t>Pripravite spremljevalne ciljne opombe</a:t>
            </a:r>
            <a:r>
              <a:rPr lang="en-IE" dirty="0" smtClean="0"/>
              <a:t>(</a:t>
            </a:r>
            <a:r>
              <a:rPr lang="sl-SI" dirty="0" smtClean="0"/>
              <a:t>na zemljevidu ali v posebnem zvezku</a:t>
            </a:r>
            <a:r>
              <a:rPr lang="en-IE" dirty="0" smtClean="0"/>
              <a:t>)</a:t>
            </a:r>
            <a:r>
              <a:rPr lang="sl-SI" dirty="0" smtClean="0"/>
              <a:t>.</a:t>
            </a:r>
            <a:r>
              <a:rPr lang="en-IE" dirty="0" smtClean="0"/>
              <a:t> </a:t>
            </a:r>
            <a:endParaRPr lang="en-IE" dirty="0"/>
          </a:p>
        </p:txBody>
      </p:sp>
    </p:spTree>
    <p:extLst>
      <p:ext uri="{BB962C8B-B14F-4D97-AF65-F5344CB8AC3E}">
        <p14:creationId xmlns:p14="http://schemas.microsoft.com/office/powerpoint/2010/main" xmlns="" val="3430488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Kartiranje habitata</a:t>
            </a:r>
            <a:endParaRPr lang="en-GB" dirty="0"/>
          </a:p>
        </p:txBody>
      </p:sp>
      <p:sp>
        <p:nvSpPr>
          <p:cNvPr id="3" name="Content Placeholder 2"/>
          <p:cNvSpPr>
            <a:spLocks noGrp="1"/>
          </p:cNvSpPr>
          <p:nvPr>
            <p:ph idx="1"/>
          </p:nvPr>
        </p:nvSpPr>
        <p:spPr>
          <a:xfrm>
            <a:off x="2386012" y="1422400"/>
            <a:ext cx="8915400" cy="3777622"/>
          </a:xfrm>
        </p:spPr>
        <p:txBody>
          <a:bodyPr/>
          <a:lstStyle/>
          <a:p>
            <a:pPr>
              <a:buClr>
                <a:srgbClr val="F7F7F7"/>
              </a:buClr>
              <a:buFont typeface="Wingdings" panose="05000000000000000000" pitchFamily="2" charset="2"/>
              <a:buNone/>
            </a:pPr>
            <a:r>
              <a:rPr lang="sl-SI" altLang="en-US" b="1" dirty="0" smtClean="0"/>
              <a:t>Nadaljnji ukrepi </a:t>
            </a:r>
            <a:r>
              <a:rPr lang="en-IE" altLang="en-US" dirty="0" smtClean="0"/>
              <a:t>(</a:t>
            </a:r>
            <a:r>
              <a:rPr lang="sl-SI" altLang="en-US" dirty="0" smtClean="0"/>
              <a:t>kot skupina ali individualno</a:t>
            </a:r>
            <a:r>
              <a:rPr lang="en-IE" altLang="en-US" dirty="0" smtClean="0"/>
              <a:t>):</a:t>
            </a:r>
            <a:endParaRPr lang="en-IE" altLang="en-US" dirty="0"/>
          </a:p>
          <a:p>
            <a:r>
              <a:rPr lang="sl-SI" altLang="en-US" dirty="0" smtClean="0"/>
              <a:t>Pripravite barven zemljevid habitata vašega izbranega območja, ki bo vseboval tudi habitatne kode (legenda).</a:t>
            </a:r>
            <a:endParaRPr lang="en-IE" altLang="en-US" dirty="0"/>
          </a:p>
          <a:p>
            <a:r>
              <a:rPr lang="sl-SI" altLang="en-US" dirty="0" smtClean="0"/>
              <a:t>Dodajte kode (npr. slika) za dominantne vrste, uporabite npr. splošna imena </a:t>
            </a:r>
            <a:r>
              <a:rPr lang="sl-SI" altLang="en-US" dirty="0" smtClean="0"/>
              <a:t>vrst.</a:t>
            </a:r>
            <a:endParaRPr lang="en-IE" altLang="en-US" dirty="0"/>
          </a:p>
          <a:p>
            <a:r>
              <a:rPr lang="sl-SI" altLang="en-US" dirty="0" smtClean="0"/>
              <a:t>Dodajte ciljne simbole in spremne </a:t>
            </a:r>
            <a:r>
              <a:rPr lang="sl-SI" altLang="en-US" dirty="0" smtClean="0"/>
              <a:t>opombe.</a:t>
            </a:r>
            <a:endParaRPr lang="en-IE" altLang="en-US" dirty="0"/>
          </a:p>
          <a:p>
            <a:pPr marL="0" indent="0">
              <a:buNone/>
            </a:pPr>
            <a:endParaRPr lang="en-GB" dirty="0"/>
          </a:p>
        </p:txBody>
      </p:sp>
      <p:pic>
        <p:nvPicPr>
          <p:cNvPr id="5" name="Picture 1"/>
          <p:cNvPicPr>
            <a:picLocks noChangeAspect="1" noChangeArrowheads="1"/>
          </p:cNvPicPr>
          <p:nvPr/>
        </p:nvPicPr>
        <p:blipFill rotWithShape="1">
          <a:blip r:embed="rId2" cstate="print"/>
          <a:srcRect b="7359"/>
          <a:stretch/>
        </p:blipFill>
        <p:spPr bwMode="auto">
          <a:xfrm>
            <a:off x="8649912" y="2874670"/>
            <a:ext cx="3059488" cy="3742030"/>
          </a:xfrm>
          <a:prstGeom prst="rect">
            <a:avLst/>
          </a:prstGeom>
          <a:ln>
            <a:noFill/>
          </a:ln>
          <a:effectLst>
            <a:softEdge rad="112500"/>
          </a:effectLst>
        </p:spPr>
      </p:pic>
      <p:pic>
        <p:nvPicPr>
          <p:cNvPr id="7" name="Picture 3" descr="C:\Users\rboyle\Pictures\My Pictures\Biodiversity\Bio habitat model a.jpg"/>
          <p:cNvPicPr>
            <a:picLocks noChangeAspect="1" noChangeArrowheads="1"/>
          </p:cNvPicPr>
          <p:nvPr/>
        </p:nvPicPr>
        <p:blipFill>
          <a:blip r:embed="rId3" cstate="print"/>
          <a:srcRect/>
          <a:stretch>
            <a:fillRect/>
          </a:stretch>
        </p:blipFill>
        <p:spPr bwMode="auto">
          <a:xfrm>
            <a:off x="9731202" y="152400"/>
            <a:ext cx="2251011" cy="1687702"/>
          </a:xfrm>
          <a:prstGeom prst="rect">
            <a:avLst/>
          </a:prstGeom>
          <a:ln>
            <a:noFill/>
          </a:ln>
          <a:effectLst>
            <a:softEdge rad="112500"/>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t="2264" r="4791" b="6793"/>
          <a:stretch/>
        </p:blipFill>
        <p:spPr>
          <a:xfrm>
            <a:off x="5930900" y="3541049"/>
            <a:ext cx="2349443" cy="308641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xmlns="" val="0"/>
              </a:ext>
            </a:extLst>
          </a:blip>
          <a:srcRect t="6631" r="2536"/>
          <a:stretch/>
        </p:blipFill>
        <p:spPr>
          <a:xfrm>
            <a:off x="1845240" y="4076700"/>
            <a:ext cx="3512036" cy="2525902"/>
          </a:xfrm>
          <a:prstGeom prst="rect">
            <a:avLst/>
          </a:prstGeom>
          <a:ln>
            <a:noFill/>
          </a:ln>
          <a:effectLst>
            <a:softEdge rad="112500"/>
          </a:effectLst>
        </p:spPr>
      </p:pic>
    </p:spTree>
    <p:extLst>
      <p:ext uri="{BB962C8B-B14F-4D97-AF65-F5344CB8AC3E}">
        <p14:creationId xmlns:p14="http://schemas.microsoft.com/office/powerpoint/2010/main" xmlns="" val="2798663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Raziščite svoj habitat</a:t>
            </a:r>
            <a:r>
              <a:rPr lang="en-GB" dirty="0" smtClean="0"/>
              <a:t>!</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90297" y="1823049"/>
            <a:ext cx="2832542" cy="37782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450669" y="2541492"/>
            <a:ext cx="3798636" cy="236175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06905" y="1823049"/>
            <a:ext cx="4152900" cy="2800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70974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629" y="651542"/>
            <a:ext cx="8911687" cy="1280890"/>
          </a:xfrm>
        </p:spPr>
        <p:txBody>
          <a:bodyPr>
            <a:normAutofit/>
          </a:bodyPr>
          <a:lstStyle/>
          <a:p>
            <a:r>
              <a:rPr lang="sl-SI" dirty="0" smtClean="0"/>
              <a:t>Zabeležite prisotne vrste</a:t>
            </a:r>
            <a:r>
              <a:rPr lang="en-GB" dirty="0" smtClean="0"/>
              <a:t/>
            </a:r>
            <a:br>
              <a:rPr lang="en-GB" dirty="0" smtClean="0"/>
            </a:br>
            <a:endParaRPr lang="en-GB" dirty="0"/>
          </a:p>
        </p:txBody>
      </p:sp>
      <p:pic>
        <p:nvPicPr>
          <p:cNvPr id="4" name="Content Placeholder 3" descr="C:\Rachel\Pictures\Ecuador 2010\DSCF2116 [800x600].jpg"/>
          <p:cNvPicPr>
            <a:picLocks noGrp="1" noChangeAspect="1" noChangeArrowheads="1"/>
          </p:cNvPicPr>
          <p:nvPr>
            <p:ph idx="1"/>
          </p:nvPr>
        </p:nvPicPr>
        <p:blipFill>
          <a:blip r:embed="rId2" cstate="print"/>
          <a:srcRect/>
          <a:stretch>
            <a:fillRect/>
          </a:stretch>
        </p:blipFill>
        <p:spPr>
          <a:xfrm>
            <a:off x="2136368" y="2366514"/>
            <a:ext cx="2833687" cy="3778250"/>
          </a:xfrm>
          <a:prstGeom prst="rect">
            <a:avLst/>
          </a:prstGeom>
          <a:ln>
            <a:noFill/>
          </a:ln>
          <a:effectLst>
            <a:softEdge rad="112500"/>
          </a:effectLst>
        </p:spPr>
      </p:pic>
      <p:pic>
        <p:nvPicPr>
          <p:cNvPr id="5" name="Picture 7" descr="C:\Rachel\Pictures\Ecuador 2010\DSCF2207.JPG"/>
          <p:cNvPicPr>
            <a:picLocks noChangeAspect="1" noChangeArrowheads="1"/>
          </p:cNvPicPr>
          <p:nvPr/>
        </p:nvPicPr>
        <p:blipFill>
          <a:blip r:embed="rId3" cstate="print"/>
          <a:srcRect/>
          <a:stretch>
            <a:fillRect/>
          </a:stretch>
        </p:blipFill>
        <p:spPr bwMode="auto">
          <a:xfrm>
            <a:off x="4989342" y="3498401"/>
            <a:ext cx="3529013" cy="2646363"/>
          </a:xfrm>
          <a:prstGeom prst="rect">
            <a:avLst/>
          </a:prstGeom>
          <a:ln>
            <a:noFill/>
          </a:ln>
          <a:effectLst>
            <a:softEdge rad="112500"/>
          </a:effectLst>
        </p:spPr>
      </p:pic>
      <p:pic>
        <p:nvPicPr>
          <p:cNvPr id="6" name="Picture 1"/>
          <p:cNvPicPr>
            <a:picLocks noChangeAspect="1" noChangeArrowheads="1"/>
          </p:cNvPicPr>
          <p:nvPr/>
        </p:nvPicPr>
        <p:blipFill>
          <a:blip r:embed="rId4" cstate="print"/>
          <a:srcRect/>
          <a:stretch>
            <a:fillRect/>
          </a:stretch>
        </p:blipFill>
        <p:spPr bwMode="auto">
          <a:xfrm>
            <a:off x="8587367" y="3528190"/>
            <a:ext cx="3456384" cy="2586784"/>
          </a:xfrm>
          <a:prstGeom prst="rect">
            <a:avLst/>
          </a:prstGeom>
          <a:ln>
            <a:noFill/>
          </a:ln>
          <a:effectLst>
            <a:softEdge rad="112500"/>
          </a:effectLst>
        </p:spPr>
      </p:pic>
    </p:spTree>
    <p:extLst>
      <p:ext uri="{BB962C8B-B14F-4D97-AF65-F5344CB8AC3E}">
        <p14:creationId xmlns:p14="http://schemas.microsoft.com/office/powerpoint/2010/main" xmlns="" val="2996178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Kako raziskovati in evidentirati</a:t>
            </a:r>
            <a:r>
              <a:rPr lang="en-GB" dirty="0" smtClean="0"/>
              <a:t>?</a:t>
            </a:r>
            <a:endParaRPr lang="en-GB" dirty="0"/>
          </a:p>
        </p:txBody>
      </p:sp>
      <p:sp>
        <p:nvSpPr>
          <p:cNvPr id="3" name="Content Placeholder 2"/>
          <p:cNvSpPr>
            <a:spLocks noGrp="1"/>
          </p:cNvSpPr>
          <p:nvPr>
            <p:ph idx="1"/>
          </p:nvPr>
        </p:nvSpPr>
        <p:spPr>
          <a:xfrm>
            <a:off x="2576512" y="1676400"/>
            <a:ext cx="8915400" cy="3777622"/>
          </a:xfrm>
        </p:spPr>
        <p:txBody>
          <a:bodyPr/>
          <a:lstStyle/>
          <a:p>
            <a:r>
              <a:rPr lang="sl-SI" dirty="0" smtClean="0"/>
              <a:t>Zastavite si nekaj vprašanj in odgovore zabeležite v “raziskovalni zvezek</a:t>
            </a:r>
            <a:r>
              <a:rPr lang="sl-SI" dirty="0" smtClean="0"/>
              <a:t>”.</a:t>
            </a:r>
            <a:endParaRPr lang="en-GB" dirty="0" smtClean="0"/>
          </a:p>
          <a:p>
            <a:r>
              <a:rPr lang="sl-SI" dirty="0" smtClean="0"/>
              <a:t>Kaj boste raziskovali </a:t>
            </a:r>
            <a:r>
              <a:rPr lang="en-GB" dirty="0" smtClean="0"/>
              <a:t>– </a:t>
            </a:r>
            <a:r>
              <a:rPr lang="sl-SI" dirty="0" smtClean="0"/>
              <a:t>rastline</a:t>
            </a:r>
            <a:r>
              <a:rPr lang="en-GB" dirty="0" smtClean="0"/>
              <a:t>, </a:t>
            </a:r>
            <a:r>
              <a:rPr lang="sl-SI" dirty="0" smtClean="0"/>
              <a:t>živali</a:t>
            </a:r>
            <a:r>
              <a:rPr lang="en-GB" dirty="0" smtClean="0"/>
              <a:t>, </a:t>
            </a:r>
            <a:r>
              <a:rPr lang="sl-SI" dirty="0" smtClean="0"/>
              <a:t>insekte</a:t>
            </a:r>
            <a:r>
              <a:rPr lang="en-GB" dirty="0" smtClean="0"/>
              <a:t>, </a:t>
            </a:r>
            <a:r>
              <a:rPr lang="sl-SI" dirty="0" smtClean="0"/>
              <a:t>ptice</a:t>
            </a:r>
            <a:r>
              <a:rPr lang="en-GB" dirty="0" smtClean="0"/>
              <a:t>?</a:t>
            </a:r>
          </a:p>
          <a:p>
            <a:r>
              <a:rPr lang="sl-SI" dirty="0" smtClean="0"/>
              <a:t>Kateri del leta je? Pomlad, poletje, jesen, zima? </a:t>
            </a:r>
            <a:endParaRPr lang="en-GB" dirty="0" smtClean="0"/>
          </a:p>
          <a:p>
            <a:r>
              <a:rPr lang="sl-SI" dirty="0" smtClean="0"/>
              <a:t>Kakšno je vreme</a:t>
            </a:r>
            <a:r>
              <a:rPr lang="en-GB" dirty="0" smtClean="0"/>
              <a:t>?</a:t>
            </a:r>
          </a:p>
          <a:p>
            <a:pPr lvl="1"/>
            <a:r>
              <a:rPr lang="sl-SI" b="1" dirty="0" smtClean="0"/>
              <a:t>POZOR</a:t>
            </a:r>
            <a:r>
              <a:rPr lang="en-GB" b="1" dirty="0" smtClean="0"/>
              <a:t>! </a:t>
            </a:r>
            <a:r>
              <a:rPr lang="sl-SI" dirty="0" smtClean="0"/>
              <a:t>Letni čas in vremenske razmere lahko vplivajo na biodiverziteto.</a:t>
            </a:r>
            <a:endParaRPr lang="en-GB" dirty="0" smtClean="0"/>
          </a:p>
          <a:p>
            <a:r>
              <a:rPr lang="sl-SI" dirty="0" smtClean="0"/>
              <a:t>Kje se nahajate</a:t>
            </a:r>
            <a:r>
              <a:rPr lang="en-GB" dirty="0" smtClean="0"/>
              <a:t>/</a:t>
            </a:r>
            <a:r>
              <a:rPr lang="sl-SI" dirty="0" smtClean="0"/>
              <a:t>kakšen habitat raziskujete</a:t>
            </a:r>
            <a:r>
              <a:rPr lang="en-GB" dirty="0" smtClean="0"/>
              <a:t>?</a:t>
            </a:r>
            <a:endParaRPr lang="en-GB" dirty="0"/>
          </a:p>
        </p:txBody>
      </p:sp>
      <p:pic>
        <p:nvPicPr>
          <p:cNvPr id="5" name="Picture 4" descr="C:\Rachel\Pictures\Ecuador 2010\DSCF2420 [800x600].jpg"/>
          <p:cNvPicPr>
            <a:picLocks noChangeAspect="1" noChangeArrowheads="1"/>
          </p:cNvPicPr>
          <p:nvPr/>
        </p:nvPicPr>
        <p:blipFill>
          <a:blip r:embed="rId2" cstate="print"/>
          <a:srcRect/>
          <a:stretch>
            <a:fillRect/>
          </a:stretch>
        </p:blipFill>
        <p:spPr>
          <a:xfrm>
            <a:off x="6561878" y="4588833"/>
            <a:ext cx="2684721" cy="2013541"/>
          </a:xfrm>
          <a:prstGeom prst="rect">
            <a:avLst/>
          </a:prstGeom>
          <a:ln>
            <a:noFill/>
          </a:ln>
          <a:effectLst>
            <a:softEdge rad="112500"/>
          </a:effectLst>
        </p:spPr>
      </p:pic>
      <p:pic>
        <p:nvPicPr>
          <p:cNvPr id="6" name="Picture 2" descr="C:\Rachel\Pictures\Ecuador 2010\DSCF1835 [800x600].jpg"/>
          <p:cNvPicPr>
            <a:picLocks noChangeAspect="1" noChangeArrowheads="1"/>
          </p:cNvPicPr>
          <p:nvPr/>
        </p:nvPicPr>
        <p:blipFill>
          <a:blip r:embed="rId3" cstate="print"/>
          <a:srcRect/>
          <a:stretch>
            <a:fillRect/>
          </a:stretch>
        </p:blipFill>
        <p:spPr bwMode="auto">
          <a:xfrm>
            <a:off x="9654856" y="3591216"/>
            <a:ext cx="2258013" cy="3011158"/>
          </a:xfrm>
          <a:prstGeom prst="rect">
            <a:avLst/>
          </a:prstGeom>
          <a:ln>
            <a:noFill/>
          </a:ln>
          <a:effectLst>
            <a:softEdge rad="112500"/>
          </a:effectLst>
        </p:spPr>
      </p:pic>
    </p:spTree>
    <p:extLst>
      <p:ext uri="{BB962C8B-B14F-4D97-AF65-F5344CB8AC3E}">
        <p14:creationId xmlns:p14="http://schemas.microsoft.com/office/powerpoint/2010/main" xmlns="" val="1452289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Primer</a:t>
            </a:r>
            <a:r>
              <a:rPr lang="en-GB" dirty="0" smtClean="0"/>
              <a:t> – </a:t>
            </a:r>
            <a:r>
              <a:rPr lang="sl-SI" dirty="0" smtClean="0"/>
              <a:t>Raziskovalni zvezek</a:t>
            </a:r>
            <a:endParaRPr lang="en-GB" dirty="0"/>
          </a:p>
        </p:txBody>
      </p:sp>
      <p:graphicFrame>
        <p:nvGraphicFramePr>
          <p:cNvPr id="4" name="Content Placeholder 5"/>
          <p:cNvGraphicFramePr>
            <a:graphicFrameLocks/>
          </p:cNvGraphicFramePr>
          <p:nvPr>
            <p:extLst>
              <p:ext uri="{D42A27DB-BD31-4B8C-83A1-F6EECF244321}">
                <p14:modId xmlns:p14="http://schemas.microsoft.com/office/powerpoint/2010/main" xmlns="" val="2685176073"/>
              </p:ext>
            </p:extLst>
          </p:nvPr>
        </p:nvGraphicFramePr>
        <p:xfrm>
          <a:off x="2699974" y="1587978"/>
          <a:ext cx="7959725" cy="3668293"/>
        </p:xfrm>
        <a:graphic>
          <a:graphicData uri="http://schemas.openxmlformats.org/drawingml/2006/table">
            <a:tbl>
              <a:tblPr firstRow="1" bandRow="1">
                <a:tableStyleId>{5C22544A-7EE6-4342-B048-85BDC9FD1C3A}</a:tableStyleId>
              </a:tblPr>
              <a:tblGrid>
                <a:gridCol w="1591945"/>
                <a:gridCol w="1591945"/>
                <a:gridCol w="1591945"/>
                <a:gridCol w="1591945"/>
                <a:gridCol w="1591945"/>
              </a:tblGrid>
              <a:tr h="370909">
                <a:tc>
                  <a:txBody>
                    <a:bodyPr/>
                    <a:lstStyle/>
                    <a:p>
                      <a:r>
                        <a:rPr lang="sl-SI" sz="1800" dirty="0" smtClean="0">
                          <a:latin typeface="Comic Sans MS" pitchFamily="66" charset="0"/>
                        </a:rPr>
                        <a:t>Datum</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Vreme</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Kraj</a:t>
                      </a:r>
                      <a:endParaRPr lang="en-IE" sz="1800" dirty="0">
                        <a:latin typeface="Comic Sans MS" pitchFamily="66" charset="0"/>
                      </a:endParaRPr>
                    </a:p>
                  </a:txBody>
                  <a:tcPr marL="91446" marR="91446" marT="45729" marB="45729"/>
                </a:tc>
                <a:tc>
                  <a:txBody>
                    <a:bodyPr/>
                    <a:lstStyle/>
                    <a:p>
                      <a:r>
                        <a:rPr lang="en-IE" sz="1800" dirty="0" smtClean="0">
                          <a:latin typeface="Comic Sans MS" pitchFamily="66" charset="0"/>
                        </a:rPr>
                        <a:t>Habitat</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Zapiski</a:t>
                      </a:r>
                      <a:endParaRPr lang="en-IE" sz="1800" dirty="0">
                        <a:latin typeface="Comic Sans MS" pitchFamily="66" charset="0"/>
                      </a:endParaRPr>
                    </a:p>
                  </a:txBody>
                  <a:tcPr marL="91446" marR="91446" marT="45729" marB="45729"/>
                </a:tc>
              </a:tr>
              <a:tr h="640200">
                <a:tc>
                  <a:txBody>
                    <a:bodyPr/>
                    <a:lstStyle/>
                    <a:p>
                      <a:r>
                        <a:rPr lang="sl-SI" sz="1800" dirty="0" smtClean="0">
                          <a:latin typeface="Comic Sans MS" pitchFamily="66" charset="0"/>
                        </a:rPr>
                        <a:t>6. maj</a:t>
                      </a:r>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dirty="0" smtClean="0">
                          <a:latin typeface="Comic Sans MS" pitchFamily="66" charset="0"/>
                        </a:rPr>
                        <a:t>vetrovno</a:t>
                      </a:r>
                      <a:endParaRPr lang="en-IE" sz="1800" dirty="0" smtClean="0">
                        <a:latin typeface="Comic Sans MS" pitchFamily="66" charset="0"/>
                      </a:endParaRPr>
                    </a:p>
                    <a:p>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dirty="0" smtClean="0">
                          <a:latin typeface="Comic Sans MS" pitchFamily="66" charset="0"/>
                        </a:rPr>
                        <a:t>hrastov gozd</a:t>
                      </a:r>
                      <a:endParaRPr lang="en-IE" sz="1800" dirty="0" smtClean="0">
                        <a:latin typeface="Comic Sans MS" pitchFamily="66" charset="0"/>
                      </a:endParaRPr>
                    </a:p>
                    <a:p>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mešani gozd</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mali koprivar</a:t>
                      </a:r>
                      <a:endParaRPr lang="en-IE" sz="1800" dirty="0">
                        <a:latin typeface="Comic Sans MS" pitchFamily="66" charset="0"/>
                      </a:endParaRPr>
                    </a:p>
                  </a:txBody>
                  <a:tcPr marL="91446" marR="91446" marT="45729" marB="45729"/>
                </a:tc>
              </a:tr>
              <a:tr h="640200">
                <a:tc>
                  <a:txBody>
                    <a:bodyPr/>
                    <a:lstStyle/>
                    <a:p>
                      <a:r>
                        <a:rPr lang="sl-SI" sz="1800" dirty="0" smtClean="0">
                          <a:latin typeface="Comic Sans MS" pitchFamily="66" charset="0"/>
                        </a:rPr>
                        <a:t>30. julij</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oblačno</a:t>
                      </a:r>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dirty="0" smtClean="0">
                          <a:latin typeface="Comic Sans MS" pitchFamily="66" charset="0"/>
                        </a:rPr>
                        <a:t>sprehod</a:t>
                      </a:r>
                      <a:r>
                        <a:rPr lang="sl-SI" sz="1800" baseline="0" dirty="0" smtClean="0">
                          <a:latin typeface="Comic Sans MS" pitchFamily="66" charset="0"/>
                        </a:rPr>
                        <a:t> do ribnika</a:t>
                      </a:r>
                      <a:endParaRPr lang="en-IE" sz="1800" dirty="0" smtClean="0">
                        <a:latin typeface="Comic Sans MS" pitchFamily="66" charset="0"/>
                      </a:endParaRPr>
                    </a:p>
                  </a:txBody>
                  <a:tcPr marL="91446" marR="91446" marT="45729" marB="45729"/>
                </a:tc>
                <a:tc>
                  <a:txBody>
                    <a:bodyPr/>
                    <a:lstStyle/>
                    <a:p>
                      <a:r>
                        <a:rPr lang="sl-SI" sz="1800" dirty="0" smtClean="0">
                          <a:latin typeface="Comic Sans MS" pitchFamily="66" charset="0"/>
                        </a:rPr>
                        <a:t>Plitvi</a:t>
                      </a:r>
                      <a:r>
                        <a:rPr lang="sl-SI" sz="1800" baseline="0" dirty="0" smtClean="0">
                          <a:latin typeface="Comic Sans MS" pitchFamily="66" charset="0"/>
                        </a:rPr>
                        <a:t> ribnik </a:t>
                      </a:r>
                      <a:r>
                        <a:rPr lang="en-IE" sz="1200" dirty="0" smtClean="0">
                          <a:latin typeface="Comic Sans MS" pitchFamily="66" charset="0"/>
                        </a:rPr>
                        <a:t>(lots</a:t>
                      </a:r>
                      <a:r>
                        <a:rPr lang="sl-SI" sz="1200" dirty="0" smtClean="0">
                          <a:latin typeface="Comic Sans MS" pitchFamily="66" charset="0"/>
                        </a:rPr>
                        <a:t>veliko rastlin</a:t>
                      </a:r>
                      <a:r>
                        <a:rPr lang="en-IE" sz="1200" dirty="0" smtClean="0">
                          <a:latin typeface="Comic Sans MS" pitchFamily="66" charset="0"/>
                        </a:rPr>
                        <a:t>)</a:t>
                      </a:r>
                      <a:endParaRPr lang="en-IE" sz="1200" dirty="0">
                        <a:latin typeface="Comic Sans MS" pitchFamily="66" charset="0"/>
                      </a:endParaRPr>
                    </a:p>
                  </a:txBody>
                  <a:tcPr marL="91446" marR="91446" marT="45729" marB="45729"/>
                </a:tc>
                <a:tc>
                  <a:txBody>
                    <a:bodyPr/>
                    <a:lstStyle/>
                    <a:p>
                      <a:r>
                        <a:rPr lang="sl-SI" sz="1800" dirty="0" smtClean="0">
                          <a:latin typeface="Comic Sans MS" pitchFamily="66" charset="0"/>
                        </a:rPr>
                        <a:t>žaba</a:t>
                      </a:r>
                      <a:endParaRPr lang="en-IE" sz="1800" dirty="0">
                        <a:latin typeface="Comic Sans MS" pitchFamily="66" charset="0"/>
                      </a:endParaRPr>
                    </a:p>
                  </a:txBody>
                  <a:tcPr marL="91446" marR="91446" marT="45729" marB="45729"/>
                </a:tc>
              </a:tr>
              <a:tr h="640200">
                <a:tc>
                  <a:txBody>
                    <a:bodyPr/>
                    <a:lstStyle/>
                    <a:p>
                      <a:r>
                        <a:rPr lang="sl-SI" sz="1800" dirty="0" smtClean="0">
                          <a:latin typeface="Comic Sans MS" pitchFamily="66" charset="0"/>
                        </a:rPr>
                        <a:t>3. avgust</a:t>
                      </a:r>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smtClean="0">
                          <a:latin typeface="Comic Sans MS" pitchFamily="66" charset="0"/>
                        </a:rPr>
                        <a:t>sončno </a:t>
                      </a:r>
                      <a:r>
                        <a:rPr lang="en-IE" sz="1800" dirty="0" smtClean="0">
                          <a:latin typeface="Comic Sans MS" pitchFamily="66" charset="0"/>
                        </a:rPr>
                        <a:t>&amp;</a:t>
                      </a:r>
                      <a:r>
                        <a:rPr lang="en-IE" sz="1800" baseline="0" dirty="0" smtClean="0">
                          <a:latin typeface="Comic Sans MS" pitchFamily="66" charset="0"/>
                        </a:rPr>
                        <a:t> </a:t>
                      </a:r>
                      <a:r>
                        <a:rPr lang="sl-SI" sz="1800" baseline="0" dirty="0" smtClean="0">
                          <a:latin typeface="Comic Sans MS" pitchFamily="66" charset="0"/>
                        </a:rPr>
                        <a:t>veter</a:t>
                      </a:r>
                      <a:endParaRPr lang="en-IE" sz="1800" dirty="0" smtClean="0">
                        <a:latin typeface="Comic Sans MS" pitchFamily="66" charset="0"/>
                      </a:endParaRPr>
                    </a:p>
                  </a:txBody>
                  <a:tcPr marL="91446" marR="91446" marT="45729" marB="45729"/>
                </a:tc>
                <a:tc>
                  <a:txBody>
                    <a:bodyPr/>
                    <a:lstStyle/>
                    <a:p>
                      <a:r>
                        <a:rPr lang="sl-SI" sz="1800" dirty="0" smtClean="0">
                          <a:latin typeface="Comic Sans MS" pitchFamily="66" charset="0"/>
                        </a:rPr>
                        <a:t>sprehod do šole</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živa meja</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veliko majhnih ptičev</a:t>
                      </a:r>
                      <a:endParaRPr lang="en-IE" sz="1800" dirty="0">
                        <a:latin typeface="Comic Sans MS" pitchFamily="66" charset="0"/>
                      </a:endParaRPr>
                    </a:p>
                  </a:txBody>
                  <a:tcPr marL="91446" marR="91446" marT="45729" marB="45729"/>
                </a:tc>
              </a:tr>
              <a:tr h="731657">
                <a:tc>
                  <a:txBody>
                    <a:bodyPr/>
                    <a:lstStyle/>
                    <a:p>
                      <a:r>
                        <a:rPr lang="sl-SI" sz="1800" dirty="0" smtClean="0">
                          <a:latin typeface="Comic Sans MS" pitchFamily="66" charset="0"/>
                        </a:rPr>
                        <a:t>14. september</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sončno</a:t>
                      </a:r>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dirty="0" smtClean="0">
                          <a:latin typeface="Comic Sans MS" pitchFamily="66" charset="0"/>
                        </a:rPr>
                        <a:t>park</a:t>
                      </a:r>
                      <a:endParaRPr lang="en-IE" sz="1800" dirty="0" smtClean="0">
                        <a:latin typeface="Comic Sans MS" pitchFamily="66" charset="0"/>
                      </a:endParaRPr>
                    </a:p>
                    <a:p>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mešano </a:t>
                      </a:r>
                      <a:r>
                        <a:rPr lang="en-IE" sz="1200" baseline="0" dirty="0" smtClean="0">
                          <a:latin typeface="Comic Sans MS" pitchFamily="66" charset="0"/>
                        </a:rPr>
                        <a:t>(</a:t>
                      </a:r>
                      <a:r>
                        <a:rPr lang="sl-SI" sz="1200" baseline="0" dirty="0" smtClean="0">
                          <a:latin typeface="Comic Sans MS" pitchFamily="66" charset="0"/>
                        </a:rPr>
                        <a:t>trave</a:t>
                      </a:r>
                      <a:r>
                        <a:rPr lang="en-IE" sz="1200" baseline="0" dirty="0" smtClean="0">
                          <a:latin typeface="Comic Sans MS" pitchFamily="66" charset="0"/>
                        </a:rPr>
                        <a:t>/</a:t>
                      </a:r>
                      <a:r>
                        <a:rPr lang="sl-SI" sz="1200" baseline="0" dirty="0" smtClean="0">
                          <a:latin typeface="Comic Sans MS" pitchFamily="66" charset="0"/>
                        </a:rPr>
                        <a:t>drevesa</a:t>
                      </a:r>
                      <a:r>
                        <a:rPr lang="en-IE" sz="1200" baseline="0" dirty="0" smtClean="0">
                          <a:latin typeface="Comic Sans MS" pitchFamily="66" charset="0"/>
                        </a:rPr>
                        <a:t>/</a:t>
                      </a:r>
                    </a:p>
                    <a:p>
                      <a:r>
                        <a:rPr lang="sl-SI" sz="1200" baseline="0" dirty="0" smtClean="0">
                          <a:latin typeface="Comic Sans MS" pitchFamily="66" charset="0"/>
                        </a:rPr>
                        <a:t>grmovje</a:t>
                      </a:r>
                      <a:r>
                        <a:rPr lang="en-IE" sz="1200" baseline="0" dirty="0" smtClean="0">
                          <a:latin typeface="Comic Sans MS" pitchFamily="66" charset="0"/>
                        </a:rPr>
                        <a:t>)</a:t>
                      </a:r>
                      <a:endParaRPr lang="en-IE" sz="1200" dirty="0">
                        <a:latin typeface="Comic Sans MS" pitchFamily="66" charset="0"/>
                      </a:endParaRPr>
                    </a:p>
                  </a:txBody>
                  <a:tcPr marL="91446" marR="91446" marT="45729" marB="45729"/>
                </a:tc>
                <a:tc>
                  <a:txBody>
                    <a:bodyPr/>
                    <a:lstStyle/>
                    <a:p>
                      <a:endParaRPr lang="en-IE" sz="1800" dirty="0">
                        <a:latin typeface="Comic Sans MS" pitchFamily="66" charset="0"/>
                      </a:endParaRPr>
                    </a:p>
                  </a:txBody>
                  <a:tcPr marL="91446" marR="91446" marT="45729" marB="45729"/>
                </a:tc>
              </a:tr>
              <a:tr h="370909">
                <a:tc>
                  <a:txBody>
                    <a:bodyPr/>
                    <a:lstStyle/>
                    <a:p>
                      <a:endParaRPr lang="en-IE" sz="1800"/>
                    </a:p>
                  </a:txBody>
                  <a:tcPr marL="91446" marR="91446" marT="45729" marB="45729"/>
                </a:tc>
                <a:tc>
                  <a:txBody>
                    <a:bodyPr/>
                    <a:lstStyle/>
                    <a:p>
                      <a:endParaRPr lang="en-IE" sz="1800"/>
                    </a:p>
                  </a:txBody>
                  <a:tcPr marL="91446" marR="91446" marT="45729" marB="45729"/>
                </a:tc>
                <a:tc>
                  <a:txBody>
                    <a:bodyPr/>
                    <a:lstStyle/>
                    <a:p>
                      <a:endParaRPr lang="en-IE" sz="1800" dirty="0"/>
                    </a:p>
                  </a:txBody>
                  <a:tcPr marL="91446" marR="91446" marT="45729" marB="45729"/>
                </a:tc>
                <a:tc>
                  <a:txBody>
                    <a:bodyPr/>
                    <a:lstStyle/>
                    <a:p>
                      <a:endParaRPr lang="en-IE" sz="1800" dirty="0"/>
                    </a:p>
                  </a:txBody>
                  <a:tcPr marL="91446" marR="91446" marT="45729" marB="45729"/>
                </a:tc>
                <a:tc>
                  <a:txBody>
                    <a:bodyPr/>
                    <a:lstStyle/>
                    <a:p>
                      <a:endParaRPr lang="en-IE" sz="1800" dirty="0"/>
                    </a:p>
                  </a:txBody>
                  <a:tcPr marL="91446" marR="91446" marT="45729" marB="45729"/>
                </a:tc>
              </a:tr>
            </a:tbl>
          </a:graphicData>
        </a:graphic>
      </p:graphicFrame>
      <p:pic>
        <p:nvPicPr>
          <p:cNvPr id="8" name="Content Placeholder 3" descr="C:\Rachel\Pictures\Ecuador 2010\DSCF2116 [800x600].jpg"/>
          <p:cNvPicPr>
            <a:picLocks noGrp="1" noChangeAspect="1" noChangeArrowheads="1"/>
          </p:cNvPicPr>
          <p:nvPr>
            <p:ph idx="1"/>
          </p:nvPr>
        </p:nvPicPr>
        <p:blipFill rotWithShape="1">
          <a:blip r:embed="rId2" cstate="print"/>
          <a:srcRect t="6545" r="41750" b="42540"/>
          <a:stretch/>
        </p:blipFill>
        <p:spPr>
          <a:xfrm>
            <a:off x="154693" y="3811881"/>
            <a:ext cx="2641001" cy="3077899"/>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30298" y="4335128"/>
            <a:ext cx="2591802" cy="1913272"/>
          </a:xfrm>
          <a:prstGeom prst="rect">
            <a:avLst/>
          </a:prstGeom>
          <a:ln>
            <a:noFill/>
          </a:ln>
          <a:effectLst>
            <a:softEdge rad="112500"/>
          </a:effectLst>
        </p:spPr>
      </p:pic>
    </p:spTree>
    <p:extLst>
      <p:ext uri="{BB962C8B-B14F-4D97-AF65-F5344CB8AC3E}">
        <p14:creationId xmlns:p14="http://schemas.microsoft.com/office/powerpoint/2010/main" xmlns="" val="175029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225" y="417072"/>
            <a:ext cx="8911687" cy="1280890"/>
          </a:xfrm>
        </p:spPr>
        <p:txBody>
          <a:bodyPr/>
          <a:lstStyle/>
          <a:p>
            <a:r>
              <a:rPr lang="sl-SI" dirty="0" smtClean="0"/>
              <a:t>Primer znanstveno podatkovnega lista</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2523940625"/>
              </p:ext>
            </p:extLst>
          </p:nvPr>
        </p:nvGraphicFramePr>
        <p:xfrm>
          <a:off x="2543862" y="1321179"/>
          <a:ext cx="8715376" cy="4939905"/>
        </p:xfrm>
        <a:graphic>
          <a:graphicData uri="http://schemas.openxmlformats.org/drawingml/2006/table">
            <a:tbl>
              <a:tblPr firstRow="1" bandRow="1">
                <a:tableStyleId>{5C22544A-7EE6-4342-B048-85BDC9FD1C3A}</a:tableStyleId>
              </a:tblPr>
              <a:tblGrid>
                <a:gridCol w="1245054"/>
                <a:gridCol w="920140"/>
                <a:gridCol w="1336520"/>
                <a:gridCol w="1322870"/>
                <a:gridCol w="1167238"/>
                <a:gridCol w="700342"/>
                <a:gridCol w="1094524"/>
                <a:gridCol w="928688"/>
              </a:tblGrid>
              <a:tr h="586647">
                <a:tc>
                  <a:txBody>
                    <a:bodyPr/>
                    <a:lstStyle/>
                    <a:p>
                      <a:pPr algn="ctr" fontAlgn="t"/>
                      <a:r>
                        <a:rPr lang="sl-SI" sz="1600" b="1" i="0" u="none" strike="noStrike" dirty="0" smtClean="0">
                          <a:solidFill>
                            <a:srgbClr val="000080"/>
                          </a:solidFill>
                          <a:latin typeface="Calibri" pitchFamily="34" charset="0"/>
                        </a:rPr>
                        <a:t>Ime</a:t>
                      </a:r>
                      <a:r>
                        <a:rPr lang="sl-SI" sz="1600" b="1" i="0" u="none" strike="noStrike" baseline="0" dirty="0" smtClean="0">
                          <a:solidFill>
                            <a:srgbClr val="000080"/>
                          </a:solidFill>
                          <a:latin typeface="Calibri" pitchFamily="34" charset="0"/>
                        </a:rPr>
                        <a:t> raziskovalca</a:t>
                      </a:r>
                      <a:r>
                        <a:rPr lang="en-IE" sz="1600" b="1" i="0" u="none" strike="noStrike" baseline="0" dirty="0" smtClean="0">
                          <a:solidFill>
                            <a:srgbClr val="000080"/>
                          </a:solidFill>
                          <a:latin typeface="Calibri" pitchFamily="34" charset="0"/>
                        </a:rPr>
                        <a: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Ime vrste</a:t>
                      </a:r>
                      <a:r>
                        <a:rPr lang="en-US" sz="1600" b="1" i="0" u="none" strike="noStrike" dirty="0" smtClean="0">
                          <a:solidFill>
                            <a:srgbClr val="000080"/>
                          </a:solidFill>
                          <a:latin typeface="Calibri" pitchFamily="34" charset="0"/>
                        </a:rPr>
                        <a: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Referenčna mreža</a:t>
                      </a:r>
                      <a:endParaRPr lang="en-US" sz="1600" b="1" i="0" u="none" strike="noStrike" dirty="0" smtClean="0">
                        <a:solidFill>
                          <a:srgbClr val="000080"/>
                        </a:solidFill>
                        <a:latin typeface="Calibri" pitchFamily="34" charset="0"/>
                      </a:endParaRPr>
                    </a:p>
                    <a:p>
                      <a:pPr algn="ctr" fontAlgn="t"/>
                      <a:r>
                        <a:rPr lang="en-US" sz="1200" b="1" i="0" u="none" strike="noStrike" dirty="0" smtClean="0">
                          <a:solidFill>
                            <a:srgbClr val="000080"/>
                          </a:solidFill>
                          <a:latin typeface="Calibri" pitchFamily="34" charset="0"/>
                        </a:rPr>
                        <a:t>(</a:t>
                      </a:r>
                      <a:r>
                        <a:rPr lang="sl-SI" sz="1200" b="1" i="0" u="none" strike="noStrike" dirty="0" smtClean="0">
                          <a:solidFill>
                            <a:srgbClr val="000080"/>
                          </a:solidFill>
                          <a:latin typeface="Calibri" pitchFamily="34" charset="0"/>
                        </a:rPr>
                        <a:t>iz 6</a:t>
                      </a:r>
                      <a:r>
                        <a:rPr lang="sl-SI" sz="1200" b="1" i="0" u="none" strike="noStrike" baseline="0" dirty="0" smtClean="0">
                          <a:solidFill>
                            <a:srgbClr val="000080"/>
                          </a:solidFill>
                          <a:latin typeface="Calibri" pitchFamily="34" charset="0"/>
                        </a:rPr>
                        <a:t> številk, č</a:t>
                      </a:r>
                      <a:r>
                        <a:rPr lang="sl-SI" sz="1200" b="1" i="0" u="none" strike="noStrike" dirty="0" smtClean="0">
                          <a:solidFill>
                            <a:srgbClr val="000080"/>
                          </a:solidFill>
                          <a:latin typeface="Calibri" pitchFamily="34" charset="0"/>
                        </a:rPr>
                        <a:t>e je mogoče</a:t>
                      </a:r>
                      <a:r>
                        <a:rPr lang="en-US" sz="1200" b="1" i="0" u="none" strike="noStrike" dirty="0" smtClean="0">
                          <a:solidFill>
                            <a:srgbClr val="000080"/>
                          </a:solidFill>
                          <a:latin typeface="Calibri" pitchFamily="34" charset="0"/>
                        </a:rPr>
                        <a:t>)*</a:t>
                      </a:r>
                      <a:endParaRPr lang="en-US" sz="12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Datum</a:t>
                      </a:r>
                      <a:r>
                        <a:rPr lang="en-US" sz="1600" b="1" i="0" u="none" strike="noStrike" dirty="0" smtClean="0">
                          <a:solidFill>
                            <a:srgbClr val="000080"/>
                          </a:solidFill>
                          <a:latin typeface="Calibri" pitchFamily="34" charset="0"/>
                        </a:rPr>
                        <a: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Lokacija</a:t>
                      </a:r>
                      <a:r>
                        <a:rPr lang="en-US" sz="1600" b="1" i="0" u="none" strike="noStrike" dirty="0" smtClean="0">
                          <a:solidFill>
                            <a:srgbClr val="000080"/>
                          </a:solidFill>
                          <a:latin typeface="Calibri" pitchFamily="34" charset="0"/>
                        </a:rPr>
                        <a: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Država</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Številčnost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Komentar</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r>
              <a:tr h="2562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dirty="0" smtClean="0">
                          <a:solidFill>
                            <a:schemeClr val="dk1"/>
                          </a:solidFill>
                          <a:latin typeface="Calibri" pitchFamily="34" charset="0"/>
                          <a:ea typeface="+mn-ea"/>
                          <a:cs typeface="+mn-cs"/>
                        </a:rPr>
                        <a:t>Ime osebe/oseb, ki so izvedle opazovanje.</a:t>
                      </a:r>
                    </a:p>
                    <a:p>
                      <a:endParaRPr lang="en-US" sz="1400" dirty="0">
                        <a:latin typeface="Calibri" pitchFamily="34" charset="0"/>
                      </a:endParaRPr>
                    </a:p>
                  </a:txBody>
                  <a:tcPr marL="91439" marR="91439" marT="45716" marB="45716">
                    <a:solidFill>
                      <a:schemeClr val="accent1">
                        <a:lumMod val="20000"/>
                        <a:lumOff val="80000"/>
                        <a:alpha val="9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dirty="0" smtClean="0">
                          <a:solidFill>
                            <a:schemeClr val="dk1"/>
                          </a:solidFill>
                          <a:latin typeface="Calibri" pitchFamily="34" charset="0"/>
                          <a:ea typeface="+mn-ea"/>
                          <a:cs typeface="+mn-cs"/>
                        </a:rPr>
                        <a:t>Ime opazovane vrste.</a:t>
                      </a:r>
                      <a:endParaRPr lang="en-IE" sz="1400" dirty="0" smtClean="0">
                        <a:solidFill>
                          <a:schemeClr val="dk1"/>
                        </a:solidFill>
                        <a:latin typeface="Calibri" pitchFamily="34" charset="0"/>
                        <a:ea typeface="+mn-ea"/>
                        <a:cs typeface="+mn-cs"/>
                      </a:endParaRPr>
                    </a:p>
                    <a:p>
                      <a:endParaRPr lang="en-US" sz="1800" dirty="0"/>
                    </a:p>
                  </a:txBody>
                  <a:tcPr marL="91439" marR="91439" marT="45716" marB="45716">
                    <a:solidFill>
                      <a:schemeClr val="accent1">
                        <a:lumMod val="20000"/>
                        <a:lumOff val="80000"/>
                        <a:alpha val="94000"/>
                      </a:schemeClr>
                    </a:solidFill>
                  </a:tcPr>
                </a:tc>
                <a:tc>
                  <a:txBody>
                    <a:bodyPr/>
                    <a:lstStyle/>
                    <a:p>
                      <a:r>
                        <a:rPr lang="sl-SI" sz="1400" dirty="0" smtClean="0">
                          <a:latin typeface="Calibri" pitchFamily="34" charset="0"/>
                        </a:rPr>
                        <a:t>Referenčna mreža šestih</a:t>
                      </a:r>
                      <a:r>
                        <a:rPr lang="sl-SI" sz="1400" baseline="0" dirty="0" smtClean="0">
                          <a:latin typeface="Calibri" pitchFamily="34" charset="0"/>
                        </a:rPr>
                        <a:t> </a:t>
                      </a:r>
                      <a:r>
                        <a:rPr lang="sl-SI" sz="1400" dirty="0" smtClean="0">
                          <a:latin typeface="Calibri" pitchFamily="34" charset="0"/>
                        </a:rPr>
                        <a:t>številk, koordinate s katerimi se določi 100 m kvadrat. Najprimernejša oblika je:</a:t>
                      </a:r>
                      <a:endParaRPr lang="en-US" sz="1400" dirty="0">
                        <a:latin typeface="Calibri" pitchFamily="34" charset="0"/>
                      </a:endParaRPr>
                    </a:p>
                  </a:txBody>
                  <a:tcPr marL="91439" marR="91439" marT="45716" marB="45716">
                    <a:solidFill>
                      <a:schemeClr val="accent1">
                        <a:lumMod val="20000"/>
                        <a:lumOff val="80000"/>
                        <a:alpha val="94000"/>
                      </a:schemeClr>
                    </a:solidFill>
                  </a:tcPr>
                </a:tc>
                <a:tc>
                  <a:txBody>
                    <a:bodyPr/>
                    <a:lstStyle/>
                    <a:p>
                      <a:r>
                        <a:rPr lang="sl-SI" sz="1400" dirty="0" smtClean="0">
                          <a:solidFill>
                            <a:schemeClr val="dk1"/>
                          </a:solidFill>
                          <a:latin typeface="Calibri" pitchFamily="34" charset="0"/>
                          <a:ea typeface="+mn-ea"/>
                          <a:cs typeface="+mn-cs"/>
                        </a:rPr>
                        <a:t>Datum, na katerega je bilo zabeleženo opazovanje.</a:t>
                      </a:r>
                      <a:endParaRPr lang="en-IE" sz="1400" dirty="0" smtClean="0">
                        <a:latin typeface="Calibri" pitchFamily="34" charset="0"/>
                      </a:endParaRPr>
                    </a:p>
                    <a:p>
                      <a:endParaRPr lang="en-US" sz="1800" dirty="0"/>
                    </a:p>
                  </a:txBody>
                  <a:tcPr marL="91439" marR="91439" marT="45716" marB="45716">
                    <a:solidFill>
                      <a:schemeClr val="accent1">
                        <a:lumMod val="20000"/>
                        <a:lumOff val="80000"/>
                        <a:alpha val="94000"/>
                      </a:schemeClr>
                    </a:solidFill>
                  </a:tcPr>
                </a:tc>
                <a:tc>
                  <a:txBody>
                    <a:bodyPr/>
                    <a:lstStyle/>
                    <a:p>
                      <a:r>
                        <a:rPr lang="sl-SI" sz="1400" dirty="0" smtClean="0">
                          <a:latin typeface="Calibri" pitchFamily="34" charset="0"/>
                        </a:rPr>
                        <a:t>Opis, kjer ste opazili opisani organizem. Na primer: "Kilometer severno od Jurčkovega križa". </a:t>
                      </a:r>
                      <a:endParaRPr lang="en-US" sz="1400" dirty="0">
                        <a:latin typeface="Calibri" pitchFamily="34" charset="0"/>
                      </a:endParaRPr>
                    </a:p>
                  </a:txBody>
                  <a:tcPr marL="91439" marR="91439" marT="45716" marB="45716">
                    <a:solidFill>
                      <a:schemeClr val="accent1">
                        <a:lumMod val="20000"/>
                        <a:lumOff val="80000"/>
                        <a:alpha val="94000"/>
                      </a:schemeClr>
                    </a:solidFill>
                  </a:tcPr>
                </a:tc>
                <a:tc>
                  <a:txBody>
                    <a:bodyPr/>
                    <a:lstStyle/>
                    <a:p>
                      <a:endParaRPr lang="en-US" sz="1800" dirty="0"/>
                    </a:p>
                  </a:txBody>
                  <a:tcPr marL="91439" marR="91439" marT="45716" marB="45716">
                    <a:solidFill>
                      <a:schemeClr val="accent1">
                        <a:lumMod val="20000"/>
                        <a:lumOff val="80000"/>
                        <a:alpha val="94000"/>
                      </a:schemeClr>
                    </a:solidFill>
                  </a:tcPr>
                </a:tc>
                <a:tc>
                  <a:txBody>
                    <a:bodyPr/>
                    <a:lstStyle/>
                    <a:p>
                      <a:endParaRPr lang="en-US" sz="1800" dirty="0"/>
                    </a:p>
                  </a:txBody>
                  <a:tcPr marL="91439" marR="91439" marT="45716" marB="45716">
                    <a:solidFill>
                      <a:schemeClr val="accent1">
                        <a:lumMod val="20000"/>
                        <a:lumOff val="80000"/>
                        <a:alpha val="94000"/>
                      </a:schemeClr>
                    </a:solidFill>
                  </a:tcPr>
                </a:tc>
                <a:tc>
                  <a:txBody>
                    <a:bodyPr/>
                    <a:lstStyle/>
                    <a:p>
                      <a:endParaRPr lang="en-US" sz="1800" dirty="0"/>
                    </a:p>
                  </a:txBody>
                  <a:tcPr marL="91439" marR="91439" marT="45716" marB="45716">
                    <a:solidFill>
                      <a:schemeClr val="accent1">
                        <a:lumMod val="20000"/>
                        <a:lumOff val="80000"/>
                        <a:alpha val="94000"/>
                      </a:schemeClr>
                    </a:solidFill>
                  </a:tcPr>
                </a:tc>
              </a:tr>
              <a:tr h="579090">
                <a:tc>
                  <a:txBody>
                    <a:bodyPr/>
                    <a:lstStyle/>
                    <a:p>
                      <a:r>
                        <a:rPr lang="en-IE" sz="1400" dirty="0" smtClean="0">
                          <a:solidFill>
                            <a:srgbClr val="FF0000"/>
                          </a:solidFill>
                          <a:latin typeface="Calibri" pitchFamily="34" charset="0"/>
                        </a:rPr>
                        <a:t>Rachel Boyle</a:t>
                      </a:r>
                      <a:endParaRPr lang="en-US" sz="14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r>
                        <a:rPr lang="sl-SI" sz="1000" dirty="0" smtClean="0">
                          <a:solidFill>
                            <a:srgbClr val="FF0000"/>
                          </a:solidFill>
                          <a:latin typeface="Calibri" pitchFamily="34" charset="0"/>
                        </a:rPr>
                        <a:t>Mali koprivar</a:t>
                      </a:r>
                      <a:endParaRPr lang="en-US" sz="12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r>
                        <a:rPr lang="en-IE" sz="1400" dirty="0" smtClean="0">
                          <a:solidFill>
                            <a:srgbClr val="FF0000"/>
                          </a:solidFill>
                          <a:latin typeface="Calibri" pitchFamily="34" charset="0"/>
                          <a:ea typeface="+mn-ea"/>
                          <a:cs typeface="+mn-cs"/>
                        </a:rPr>
                        <a:t>M518152</a:t>
                      </a:r>
                      <a:endParaRPr lang="en-US" sz="14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rgbClr val="FF0000"/>
                          </a:solidFill>
                          <a:latin typeface="Calibri" pitchFamily="34" charset="0"/>
                          <a:ea typeface="+mn-ea"/>
                          <a:cs typeface="+mn-cs"/>
                        </a:rPr>
                        <a:t>dd</a:t>
                      </a:r>
                      <a:r>
                        <a:rPr lang="en-GB" sz="1400" dirty="0" smtClean="0">
                          <a:solidFill>
                            <a:srgbClr val="FF0000"/>
                          </a:solidFill>
                          <a:latin typeface="Calibri" pitchFamily="34" charset="0"/>
                          <a:ea typeface="+mn-ea"/>
                          <a:cs typeface="+mn-cs"/>
                        </a:rPr>
                        <a:t>/mm/</a:t>
                      </a:r>
                      <a:r>
                        <a:rPr lang="sl-SI" sz="1400" dirty="0" err="1" smtClean="0">
                          <a:solidFill>
                            <a:srgbClr val="FF0000"/>
                          </a:solidFill>
                          <a:latin typeface="Calibri" pitchFamily="34" charset="0"/>
                          <a:ea typeface="+mn-ea"/>
                          <a:cs typeface="+mn-cs"/>
                        </a:rPr>
                        <a:t>llll</a:t>
                      </a:r>
                      <a:endParaRPr lang="en-IE" sz="1400" dirty="0" smtClean="0">
                        <a:solidFill>
                          <a:srgbClr val="FF0000"/>
                        </a:solidFill>
                        <a:latin typeface="Calibri" pitchFamily="34" charset="0"/>
                        <a:ea typeface="+mn-ea"/>
                        <a:cs typeface="+mn-cs"/>
                      </a:endParaRPr>
                    </a:p>
                    <a:p>
                      <a:endParaRPr lang="en-US" sz="1800" dirty="0">
                        <a:solidFill>
                          <a:srgbClr val="FF0000"/>
                        </a:solidFill>
                      </a:endParaRPr>
                    </a:p>
                  </a:txBody>
                  <a:tcPr marL="91439" marR="91439" marT="45716" marB="45716">
                    <a:solidFill>
                      <a:schemeClr val="accent1">
                        <a:lumMod val="20000"/>
                        <a:lumOff val="80000"/>
                        <a:alpha val="94000"/>
                      </a:schemeClr>
                    </a:solidFill>
                  </a:tcPr>
                </a:tc>
                <a:tc>
                  <a:txBody>
                    <a:bodyPr/>
                    <a:lstStyle/>
                    <a:p>
                      <a:endParaRPr lang="en-US" sz="1800" dirty="0">
                        <a:solidFill>
                          <a:srgbClr val="FF0000"/>
                        </a:solidFill>
                      </a:endParaRPr>
                    </a:p>
                  </a:txBody>
                  <a:tcPr marL="91439" marR="91439" marT="45716" marB="45716">
                    <a:solidFill>
                      <a:schemeClr val="accent1">
                        <a:lumMod val="20000"/>
                        <a:lumOff val="80000"/>
                        <a:alpha val="94000"/>
                      </a:schemeClr>
                    </a:solidFill>
                  </a:tcPr>
                </a:tc>
                <a:tc>
                  <a:txBody>
                    <a:bodyPr/>
                    <a:lstStyle/>
                    <a:p>
                      <a:r>
                        <a:rPr lang="sl-SI" sz="1200" dirty="0" smtClean="0">
                          <a:solidFill>
                            <a:srgbClr val="FF0000"/>
                          </a:solidFill>
                          <a:latin typeface="Calibri" pitchFamily="34" charset="0"/>
                        </a:rPr>
                        <a:t>Slovenija</a:t>
                      </a:r>
                      <a:endParaRPr lang="en-US" sz="12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pPr algn="ctr"/>
                      <a:r>
                        <a:rPr lang="en-IE" sz="1400" dirty="0" smtClean="0">
                          <a:solidFill>
                            <a:srgbClr val="FF0000"/>
                          </a:solidFill>
                          <a:latin typeface="Calibri" pitchFamily="34" charset="0"/>
                        </a:rPr>
                        <a:t>1</a:t>
                      </a:r>
                      <a:endParaRPr lang="en-US" sz="14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r>
                        <a:rPr lang="sl-SI" sz="1400" dirty="0" smtClean="0">
                          <a:solidFill>
                            <a:srgbClr val="FF0000"/>
                          </a:solidFill>
                          <a:latin typeface="Calibri" pitchFamily="34" charset="0"/>
                        </a:rPr>
                        <a:t>Počival na grmu</a:t>
                      </a:r>
                      <a:endParaRPr lang="en-US" sz="14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r>
              <a:tr h="944834">
                <a:tc gridSpan="8">
                  <a:txBody>
                    <a:bodyPr/>
                    <a:lstStyle/>
                    <a:p>
                      <a:pPr lvl="0">
                        <a:buFont typeface="Arial" pitchFamily="34" charset="0"/>
                        <a:buChar char="•"/>
                      </a:pPr>
                      <a:r>
                        <a:rPr lang="sl-SI" sz="1400" dirty="0" smtClean="0">
                          <a:latin typeface="Calibri" pitchFamily="34" charset="0"/>
                        </a:rPr>
                        <a:t> Prvih 5 stolpcev je obveznih.</a:t>
                      </a:r>
                      <a:endParaRPr lang="en-IE" sz="1400" baseline="0" dirty="0" smtClean="0">
                        <a:latin typeface="Calibri" pitchFamily="34" charset="0"/>
                      </a:endParaRPr>
                    </a:p>
                    <a:p>
                      <a:pPr lvl="0">
                        <a:buFont typeface="Arial" pitchFamily="34" charset="0"/>
                        <a:buChar char="•"/>
                      </a:pPr>
                      <a:r>
                        <a:rPr lang="sl-SI" sz="1400" dirty="0" smtClean="0">
                          <a:latin typeface="Calibri" pitchFamily="34" charset="0"/>
                        </a:rPr>
                        <a:t>Neobvezni stolpci so priporočljivi</a:t>
                      </a:r>
                      <a:r>
                        <a:rPr lang="sl-SI" sz="1400" baseline="0" dirty="0" smtClean="0">
                          <a:latin typeface="Calibri" pitchFamily="34" charset="0"/>
                        </a:rPr>
                        <a:t> </a:t>
                      </a:r>
                      <a:r>
                        <a:rPr lang="sl-SI" sz="1400" dirty="0" smtClean="0">
                          <a:latin typeface="Calibri" pitchFamily="34" charset="0"/>
                        </a:rPr>
                        <a:t>kjer lahko podatke</a:t>
                      </a:r>
                      <a:r>
                        <a:rPr lang="sl-SI" sz="1400" baseline="0" dirty="0" smtClean="0">
                          <a:latin typeface="Calibri" pitchFamily="34" charset="0"/>
                        </a:rPr>
                        <a:t> dobite brez težav</a:t>
                      </a:r>
                      <a:r>
                        <a:rPr lang="sl-SI" sz="1400" dirty="0" smtClean="0">
                          <a:latin typeface="Calibri" pitchFamily="34" charset="0"/>
                        </a:rPr>
                        <a:t>. Morda boste želeli dodati svoje stolpce, ki bi ustrezali</a:t>
                      </a:r>
                      <a:r>
                        <a:rPr lang="sl-SI" sz="1400" baseline="0" dirty="0" smtClean="0">
                          <a:latin typeface="Calibri" pitchFamily="34" charset="0"/>
                        </a:rPr>
                        <a:t> vašim</a:t>
                      </a:r>
                      <a:r>
                        <a:rPr lang="sl-SI" sz="1400" dirty="0" smtClean="0">
                          <a:latin typeface="Calibri" pitchFamily="34" charset="0"/>
                        </a:rPr>
                        <a:t> podatkom, na primer: višina, položaj, faza življenjskega</a:t>
                      </a:r>
                      <a:r>
                        <a:rPr lang="sl-SI" sz="1400" baseline="0" dirty="0" smtClean="0">
                          <a:latin typeface="Calibri" pitchFamily="34" charset="0"/>
                        </a:rPr>
                        <a:t> cikla</a:t>
                      </a:r>
                      <a:r>
                        <a:rPr lang="sl-SI" sz="1400" dirty="0" smtClean="0">
                          <a:latin typeface="Calibri" pitchFamily="34" charset="0"/>
                        </a:rPr>
                        <a:t> ... Dodate lahko toliko stolpcev, kolikor jih želite.</a:t>
                      </a:r>
                      <a:endParaRPr lang="en-US" sz="1400" dirty="0">
                        <a:latin typeface="Calibri" pitchFamily="34" charset="0"/>
                      </a:endParaRPr>
                    </a:p>
                  </a:txBody>
                  <a:tcPr marL="91439" marR="91439" marT="45716" marB="45716">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r>
            </a:tbl>
          </a:graphicData>
        </a:graphic>
      </p:graphicFrame>
    </p:spTree>
    <p:extLst>
      <p:ext uri="{BB962C8B-B14F-4D97-AF65-F5344CB8AC3E}">
        <p14:creationId xmlns:p14="http://schemas.microsoft.com/office/powerpoint/2010/main" xmlns="" val="2000348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7059075" cy="1280890"/>
          </a:xfrm>
        </p:spPr>
        <p:txBody>
          <a:bodyPr/>
          <a:lstStyle/>
          <a:p>
            <a:r>
              <a:rPr lang="sl-SI" dirty="0" smtClean="0"/>
              <a:t>V prvem letu sodeluje</a:t>
            </a:r>
            <a:r>
              <a:rPr lang="en-GB" dirty="0" smtClean="0"/>
              <a:t>10 </a:t>
            </a:r>
            <a:r>
              <a:rPr lang="sl-SI" dirty="0" smtClean="0"/>
              <a:t>držav:</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6892062"/>
              </p:ext>
            </p:extLst>
          </p:nvPr>
        </p:nvGraphicFramePr>
        <p:xfrm>
          <a:off x="2589213" y="2133600"/>
          <a:ext cx="6986108" cy="2225040"/>
        </p:xfrm>
        <a:graphic>
          <a:graphicData uri="http://schemas.openxmlformats.org/drawingml/2006/table">
            <a:tbl>
              <a:tblPr firstRow="1" bandRow="1">
                <a:tableStyleId>{5C22544A-7EE6-4342-B048-85BDC9FD1C3A}</a:tableStyleId>
              </a:tblPr>
              <a:tblGrid>
                <a:gridCol w="3501036"/>
                <a:gridCol w="3485072"/>
              </a:tblGrid>
              <a:tr h="370840">
                <a:tc>
                  <a:txBody>
                    <a:bodyPr/>
                    <a:lstStyle/>
                    <a:p>
                      <a:endParaRPr lang="sl-SI" noProof="0"/>
                    </a:p>
                  </a:txBody>
                  <a:tcPr/>
                </a:tc>
                <a:tc>
                  <a:txBody>
                    <a:bodyPr/>
                    <a:lstStyle/>
                    <a:p>
                      <a:endParaRPr lang="sl-SI" noProof="0"/>
                    </a:p>
                  </a:txBody>
                  <a:tcPr/>
                </a:tc>
              </a:tr>
              <a:tr h="370840">
                <a:tc>
                  <a:txBody>
                    <a:bodyPr/>
                    <a:lstStyle/>
                    <a:p>
                      <a:r>
                        <a:rPr lang="sl-SI" noProof="0" smtClean="0"/>
                        <a:t>Belgija</a:t>
                      </a:r>
                      <a:endParaRPr lang="sl-SI" noProof="0"/>
                    </a:p>
                  </a:txBody>
                  <a:tcPr/>
                </a:tc>
                <a:tc>
                  <a:txBody>
                    <a:bodyPr/>
                    <a:lstStyle/>
                    <a:p>
                      <a:r>
                        <a:rPr lang="sl-SI" noProof="0" smtClean="0"/>
                        <a:t>Latvija</a:t>
                      </a:r>
                      <a:endParaRPr lang="sl-SI" noProof="0"/>
                    </a:p>
                  </a:txBody>
                  <a:tcPr/>
                </a:tc>
              </a:tr>
              <a:tr h="370840">
                <a:tc>
                  <a:txBody>
                    <a:bodyPr/>
                    <a:lstStyle/>
                    <a:p>
                      <a:r>
                        <a:rPr lang="sl-SI" noProof="0" smtClean="0"/>
                        <a:t>Danska</a:t>
                      </a:r>
                      <a:endParaRPr lang="sl-SI" noProof="0"/>
                    </a:p>
                  </a:txBody>
                  <a:tcPr/>
                </a:tc>
                <a:tc>
                  <a:txBody>
                    <a:bodyPr/>
                    <a:lstStyle/>
                    <a:p>
                      <a:r>
                        <a:rPr lang="sl-SI" noProof="0" smtClean="0"/>
                        <a:t>Poljska</a:t>
                      </a:r>
                      <a:endParaRPr lang="sl-SI" noProof="0"/>
                    </a:p>
                  </a:txBody>
                  <a:tcPr/>
                </a:tc>
              </a:tr>
              <a:tr h="370840">
                <a:tc>
                  <a:txBody>
                    <a:bodyPr/>
                    <a:lstStyle/>
                    <a:p>
                      <a:r>
                        <a:rPr lang="sl-SI" noProof="0" smtClean="0"/>
                        <a:t>Nemčija</a:t>
                      </a:r>
                      <a:endParaRPr lang="sl-SI" noProof="0"/>
                    </a:p>
                  </a:txBody>
                  <a:tcPr/>
                </a:tc>
                <a:tc>
                  <a:txBody>
                    <a:bodyPr/>
                    <a:lstStyle/>
                    <a:p>
                      <a:r>
                        <a:rPr lang="sl-SI" noProof="0" smtClean="0"/>
                        <a:t>Slovenija</a:t>
                      </a:r>
                      <a:endParaRPr lang="sl-SI" noProof="0"/>
                    </a:p>
                  </a:txBody>
                  <a:tcPr/>
                </a:tc>
              </a:tr>
              <a:tr h="370840">
                <a:tc>
                  <a:txBody>
                    <a:bodyPr/>
                    <a:lstStyle/>
                    <a:p>
                      <a:r>
                        <a:rPr lang="sl-SI" noProof="0" smtClean="0"/>
                        <a:t>Irska</a:t>
                      </a:r>
                    </a:p>
                  </a:txBody>
                  <a:tcPr/>
                </a:tc>
                <a:tc>
                  <a:txBody>
                    <a:bodyPr/>
                    <a:lstStyle/>
                    <a:p>
                      <a:r>
                        <a:rPr lang="sl-SI" noProof="0" smtClean="0"/>
                        <a:t>Španija</a:t>
                      </a:r>
                      <a:endParaRPr lang="sl-SI" noProof="0"/>
                    </a:p>
                  </a:txBody>
                  <a:tcPr/>
                </a:tc>
              </a:tr>
              <a:tr h="370840">
                <a:tc>
                  <a:txBody>
                    <a:bodyPr/>
                    <a:lstStyle/>
                    <a:p>
                      <a:r>
                        <a:rPr lang="sl-SI" noProof="0" smtClean="0"/>
                        <a:t>Italija</a:t>
                      </a:r>
                    </a:p>
                  </a:txBody>
                  <a:tcPr/>
                </a:tc>
                <a:tc>
                  <a:txBody>
                    <a:bodyPr/>
                    <a:lstStyle/>
                    <a:p>
                      <a:r>
                        <a:rPr lang="sl-SI" noProof="0" dirty="0" smtClean="0"/>
                        <a:t>Turčija</a:t>
                      </a:r>
                      <a:endParaRPr lang="sl-SI" noProof="0" dirty="0"/>
                    </a:p>
                  </a:txBody>
                  <a:tcPr/>
                </a:tc>
              </a:tr>
            </a:tbl>
          </a:graphicData>
        </a:graphic>
      </p:graphicFrame>
    </p:spTree>
    <p:extLst>
      <p:ext uri="{BB962C8B-B14F-4D97-AF65-F5344CB8AC3E}">
        <p14:creationId xmlns:p14="http://schemas.microsoft.com/office/powerpoint/2010/main" xmlns="" val="3628282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Nikoli ne nehajte raziskovati </a:t>
            </a:r>
            <a:r>
              <a:rPr lang="en-GB" dirty="0" smtClean="0"/>
              <a:t>…</a:t>
            </a:r>
            <a:endParaRPr lang="en-GB" dirty="0"/>
          </a:p>
        </p:txBody>
      </p:sp>
      <p:sp>
        <p:nvSpPr>
          <p:cNvPr id="3" name="Content Placeholder 2"/>
          <p:cNvSpPr>
            <a:spLocks noGrp="1"/>
          </p:cNvSpPr>
          <p:nvPr>
            <p:ph idx="1"/>
          </p:nvPr>
        </p:nvSpPr>
        <p:spPr/>
        <p:txBody>
          <a:bodyPr/>
          <a:lstStyle/>
          <a:p>
            <a:pPr marL="0" indent="0">
              <a:buNone/>
            </a:pPr>
            <a:r>
              <a:rPr lang="sl-SI" dirty="0" smtClean="0"/>
              <a:t>Nikoli ne veste kaj boste našli!</a:t>
            </a:r>
            <a:endParaRPr lang="en-GB" dirty="0"/>
          </a:p>
        </p:txBody>
      </p:sp>
      <p:pic>
        <p:nvPicPr>
          <p:cNvPr id="4" name="Picture 2" descr="C:\Documents and Settings\rboyle\My Documents\My Pictures\My Pictures\Biodiversity\Cross beach 007.jpg"/>
          <p:cNvPicPr>
            <a:picLocks noChangeAspect="1" noChangeArrowheads="1"/>
          </p:cNvPicPr>
          <p:nvPr/>
        </p:nvPicPr>
        <p:blipFill>
          <a:blip r:embed="rId2" cstate="print"/>
          <a:srcRect/>
          <a:stretch>
            <a:fillRect/>
          </a:stretch>
        </p:blipFill>
        <p:spPr bwMode="auto">
          <a:xfrm>
            <a:off x="7690146" y="3495584"/>
            <a:ext cx="4122522" cy="3092324"/>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9212" y="2934867"/>
            <a:ext cx="4957313" cy="3717985"/>
          </a:xfrm>
          <a:prstGeom prst="rect">
            <a:avLst/>
          </a:prstGeom>
          <a:ln>
            <a:noFill/>
          </a:ln>
          <a:effectLst>
            <a:softEdge rad="112500"/>
          </a:effectLst>
        </p:spPr>
      </p:pic>
    </p:spTree>
    <p:extLst>
      <p:ext uri="{BB962C8B-B14F-4D97-AF65-F5344CB8AC3E}">
        <p14:creationId xmlns:p14="http://schemas.microsoft.com/office/powerpoint/2010/main" xmlns="" val="2107835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Tretji korak</a:t>
            </a:r>
            <a:r>
              <a:rPr lang="en-GB" dirty="0" smtClean="0"/>
              <a:t>- </a:t>
            </a:r>
            <a:r>
              <a:rPr lang="sl-SI" dirty="0" smtClean="0"/>
              <a:t>Ukrep</a:t>
            </a:r>
            <a:endParaRPr lang="en-GB" dirty="0"/>
          </a:p>
        </p:txBody>
      </p:sp>
      <p:sp>
        <p:nvSpPr>
          <p:cNvPr id="3" name="Content Placeholder 2"/>
          <p:cNvSpPr>
            <a:spLocks noGrp="1"/>
          </p:cNvSpPr>
          <p:nvPr>
            <p:ph idx="1"/>
          </p:nvPr>
        </p:nvSpPr>
        <p:spPr/>
        <p:txBody>
          <a:bodyPr/>
          <a:lstStyle/>
          <a:p>
            <a:r>
              <a:rPr lang="sl-SI" dirty="0" smtClean="0"/>
              <a:t>Povečajte raven zavedanja.</a:t>
            </a:r>
            <a:endParaRPr lang="en-GB" dirty="0" smtClean="0"/>
          </a:p>
          <a:p>
            <a:r>
              <a:rPr lang="sl-SI" dirty="0" smtClean="0"/>
              <a:t>Če je mogoče povečajte število avtohtonih vrst in vrstne pestrosti</a:t>
            </a:r>
            <a:endParaRPr lang="en-GB" dirty="0"/>
          </a:p>
        </p:txBody>
      </p:sp>
      <p:graphicFrame>
        <p:nvGraphicFramePr>
          <p:cNvPr id="4" name="Picture Placeholder 17"/>
          <p:cNvGraphicFramePr>
            <a:graphicFrameLocks/>
          </p:cNvGraphicFramePr>
          <p:nvPr>
            <p:extLst>
              <p:ext uri="{D42A27DB-BD31-4B8C-83A1-F6EECF244321}">
                <p14:modId xmlns:p14="http://schemas.microsoft.com/office/powerpoint/2010/main" xmlns="" val="4137275276"/>
              </p:ext>
            </p:extLst>
          </p:nvPr>
        </p:nvGraphicFramePr>
        <p:xfrm>
          <a:off x="2773987" y="3200399"/>
          <a:ext cx="6890712" cy="2589393"/>
        </p:xfrm>
        <a:graphic>
          <a:graphicData uri="http://schemas.openxmlformats.org/drawingml/2006/table">
            <a:tbl>
              <a:tblPr/>
              <a:tblGrid>
                <a:gridCol w="2804518"/>
                <a:gridCol w="2043787"/>
                <a:gridCol w="2042407"/>
              </a:tblGrid>
              <a:tr h="575419">
                <a:tc>
                  <a:txBody>
                    <a:bodyPr/>
                    <a:lstStyle/>
                    <a:p>
                      <a:pPr algn="just">
                        <a:lnSpc>
                          <a:spcPct val="115000"/>
                        </a:lnSpc>
                        <a:spcAft>
                          <a:spcPts val="0"/>
                        </a:spcAft>
                      </a:pPr>
                      <a:r>
                        <a:rPr lang="sl-SI" sz="1100" b="1" dirty="0" smtClean="0">
                          <a:solidFill>
                            <a:srgbClr val="000000"/>
                          </a:solidFill>
                          <a:latin typeface="Century Gothic"/>
                          <a:ea typeface="Calibri"/>
                          <a:cs typeface="Century Gothic"/>
                        </a:rPr>
                        <a:t>Ukrep</a:t>
                      </a:r>
                      <a:endParaRPr lang="en-IE" sz="11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Aft>
                          <a:spcPts val="0"/>
                        </a:spcAft>
                      </a:pPr>
                      <a:r>
                        <a:rPr lang="sl-SI" sz="1100" b="1" dirty="0" smtClean="0">
                          <a:solidFill>
                            <a:srgbClr val="000000"/>
                          </a:solidFill>
                          <a:latin typeface="Century Gothic"/>
                          <a:ea typeface="Calibri"/>
                          <a:cs typeface="Century Gothic"/>
                        </a:rPr>
                        <a:t>Oseba/skupina, ki je odgovorna</a:t>
                      </a:r>
                      <a:endParaRPr lang="en-IE" sz="11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Aft>
                          <a:spcPts val="0"/>
                        </a:spcAft>
                      </a:pPr>
                      <a:r>
                        <a:rPr lang="sl-SI" sz="1100" b="1" dirty="0" smtClean="0">
                          <a:solidFill>
                            <a:srgbClr val="000000"/>
                          </a:solidFill>
                          <a:latin typeface="Century Gothic"/>
                          <a:ea typeface="Calibri"/>
                          <a:cs typeface="Century Gothic"/>
                        </a:rPr>
                        <a:t>Časovni okvir</a:t>
                      </a:r>
                      <a:endParaRPr lang="en-IE" sz="11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150842">
                <a:tc>
                  <a:txBody>
                    <a:bodyPr/>
                    <a:lstStyle/>
                    <a:p>
                      <a:pPr algn="l">
                        <a:lnSpc>
                          <a:spcPct val="115000"/>
                        </a:lnSpc>
                        <a:spcAft>
                          <a:spcPts val="0"/>
                        </a:spcAft>
                      </a:pPr>
                      <a:r>
                        <a:rPr lang="sl-SI" sz="1100" dirty="0" smtClean="0"/>
                        <a:t>Izvesti raziskavo o biotski raznovrstnosti med učenci in zaposlenimi</a:t>
                      </a:r>
                      <a:endParaRPr lang="en-IE" sz="11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100" dirty="0" smtClean="0">
                          <a:solidFill>
                            <a:srgbClr val="000000"/>
                          </a:solidFill>
                          <a:latin typeface="Century Gothic"/>
                          <a:ea typeface="Calibri"/>
                          <a:cs typeface="Century Gothic"/>
                        </a:rPr>
                        <a:t>Učenci in učitelji</a:t>
                      </a:r>
                      <a:endParaRPr lang="en-IE" sz="11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100" dirty="0" smtClean="0">
                          <a:solidFill>
                            <a:srgbClr val="000000"/>
                          </a:solidFill>
                          <a:latin typeface="Century Gothic"/>
                          <a:ea typeface="Calibri"/>
                          <a:cs typeface="Century Gothic"/>
                        </a:rPr>
                        <a:t>Do sredine decembra</a:t>
                      </a:r>
                      <a:endParaRPr lang="en-IE" sz="11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132">
                <a:tc>
                  <a:txBody>
                    <a:bodyPr/>
                    <a:lstStyle/>
                    <a:p>
                      <a:pPr algn="l">
                        <a:lnSpc>
                          <a:spcPct val="115000"/>
                        </a:lnSpc>
                        <a:spcAft>
                          <a:spcPts val="0"/>
                        </a:spcAft>
                      </a:pPr>
                      <a:r>
                        <a:rPr lang="sl-SI" sz="1100" b="0" dirty="0" smtClean="0">
                          <a:solidFill>
                            <a:srgbClr val="000000"/>
                          </a:solidFill>
                          <a:latin typeface="Century Gothic"/>
                          <a:ea typeface="Calibri"/>
                          <a:cs typeface="Century Gothic"/>
                        </a:rPr>
                        <a:t>Zemljevid habitata</a:t>
                      </a:r>
                      <a:r>
                        <a:rPr lang="sl-SI" sz="1100" b="0" baseline="0" dirty="0" smtClean="0">
                          <a:solidFill>
                            <a:srgbClr val="000000"/>
                          </a:solidFill>
                          <a:latin typeface="Century Gothic"/>
                          <a:ea typeface="Calibri"/>
                          <a:cs typeface="Century Gothic"/>
                        </a:rPr>
                        <a:t> in biotska raznovrstnost okolice naše šole</a:t>
                      </a:r>
                      <a:endParaRPr lang="en-IE" sz="1100" b="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100" dirty="0" smtClean="0">
                          <a:solidFill>
                            <a:srgbClr val="000000"/>
                          </a:solidFill>
                          <a:latin typeface="Century Gothic"/>
                          <a:ea typeface="Calibri"/>
                          <a:cs typeface="Century Gothic"/>
                        </a:rPr>
                        <a:t>Učenci in učitelji</a:t>
                      </a:r>
                      <a:endParaRPr lang="en-IE" sz="11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100" dirty="0" smtClean="0">
                          <a:solidFill>
                            <a:srgbClr val="000000"/>
                          </a:solidFill>
                          <a:latin typeface="Century Gothic"/>
                          <a:ea typeface="Calibri"/>
                          <a:cs typeface="Century Gothic"/>
                        </a:rPr>
                        <a:t>Do sredine decembra</a:t>
                      </a:r>
                      <a:endParaRPr lang="en-IE" sz="11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70103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Tretji korak </a:t>
            </a:r>
            <a:r>
              <a:rPr lang="en-GB" dirty="0" smtClean="0"/>
              <a:t>- </a:t>
            </a:r>
            <a:r>
              <a:rPr lang="sl-SI" dirty="0" smtClean="0"/>
              <a:t>Ukrep</a:t>
            </a:r>
            <a:endParaRPr lang="en-GB" dirty="0"/>
          </a:p>
        </p:txBody>
      </p:sp>
      <p:sp>
        <p:nvSpPr>
          <p:cNvPr id="3" name="Content Placeholder 2"/>
          <p:cNvSpPr>
            <a:spLocks noGrp="1"/>
          </p:cNvSpPr>
          <p:nvPr>
            <p:ph idx="1"/>
          </p:nvPr>
        </p:nvSpPr>
        <p:spPr>
          <a:xfrm>
            <a:off x="2589212" y="1840301"/>
            <a:ext cx="8915400" cy="3777622"/>
          </a:xfrm>
        </p:spPr>
        <p:txBody>
          <a:bodyPr>
            <a:normAutofit/>
          </a:bodyPr>
          <a:lstStyle/>
          <a:p>
            <a:pPr marL="57144" indent="0" defTabSz="457207">
              <a:buClr>
                <a:schemeClr val="bg2">
                  <a:lumMod val="40000"/>
                  <a:lumOff val="60000"/>
                </a:schemeClr>
              </a:buClr>
              <a:buNone/>
              <a:defRPr/>
            </a:pPr>
            <a:r>
              <a:rPr lang="sl-SI" sz="2300" b="1" dirty="0" smtClean="0"/>
              <a:t>Povečajte raven zavedanja</a:t>
            </a:r>
            <a:endParaRPr lang="en-IE" sz="2300" b="1" dirty="0" smtClean="0"/>
          </a:p>
          <a:p>
            <a:pPr marL="800100" lvl="1" indent="-342900">
              <a:buFont typeface="Arial"/>
              <a:buNone/>
              <a:defRPr/>
            </a:pPr>
            <a:endParaRPr lang="en-IE" sz="1800" b="1" dirty="0" smtClean="0"/>
          </a:p>
          <a:p>
            <a:pPr lvl="1">
              <a:buFont typeface="Wingdings" panose="05000000000000000000" pitchFamily="2" charset="2"/>
              <a:buChar char="ü"/>
              <a:defRPr/>
            </a:pPr>
            <a:r>
              <a:rPr lang="sl-SI" sz="1800" dirty="0" smtClean="0"/>
              <a:t>Razvijte </a:t>
            </a:r>
            <a:r>
              <a:rPr lang="sl-SI" sz="1800" dirty="0" smtClean="0"/>
              <a:t>nov zakonik (plakat / slogan / projekti).</a:t>
            </a:r>
          </a:p>
          <a:p>
            <a:pPr lvl="1">
              <a:buFont typeface="Wingdings" panose="05000000000000000000" pitchFamily="2" charset="2"/>
              <a:buChar char="ü"/>
              <a:defRPr/>
            </a:pPr>
            <a:r>
              <a:rPr lang="sl-SI" sz="1800" dirty="0" smtClean="0"/>
              <a:t>Analizirajte ankete iz Pregleda.</a:t>
            </a:r>
            <a:endParaRPr lang="en-IE" sz="1800" dirty="0" smtClean="0"/>
          </a:p>
          <a:p>
            <a:pPr lvl="1">
              <a:buFont typeface="Wingdings" panose="05000000000000000000" pitchFamily="2" charset="2"/>
              <a:buChar char="ü"/>
              <a:defRPr/>
            </a:pPr>
            <a:r>
              <a:rPr lang="sl-SI" sz="1800" dirty="0" smtClean="0"/>
              <a:t>Raziskava habitata / vrst </a:t>
            </a:r>
            <a:r>
              <a:rPr lang="en-IE" sz="1800" dirty="0" smtClean="0"/>
              <a:t>(</a:t>
            </a:r>
            <a:r>
              <a:rPr lang="sl-SI" sz="1800" dirty="0" smtClean="0"/>
              <a:t>dom</a:t>
            </a:r>
            <a:r>
              <a:rPr lang="en-IE" sz="1800" dirty="0" smtClean="0"/>
              <a:t>/</a:t>
            </a:r>
            <a:r>
              <a:rPr lang="sl-SI" sz="1800" dirty="0" smtClean="0"/>
              <a:t>šola</a:t>
            </a:r>
            <a:r>
              <a:rPr lang="en-IE" sz="1800" dirty="0" smtClean="0"/>
              <a:t>/</a:t>
            </a:r>
            <a:r>
              <a:rPr lang="sl-SI" sz="1800" dirty="0" smtClean="0"/>
              <a:t>lokalno območje</a:t>
            </a:r>
            <a:r>
              <a:rPr lang="en-IE" sz="1800" dirty="0" smtClean="0"/>
              <a:t>)</a:t>
            </a:r>
            <a:r>
              <a:rPr lang="sl-SI" sz="1800" dirty="0" smtClean="0"/>
              <a:t>.</a:t>
            </a:r>
            <a:endParaRPr lang="en-IE" sz="1800" dirty="0" smtClean="0"/>
          </a:p>
          <a:p>
            <a:pPr lvl="1">
              <a:buFont typeface="Wingdings" panose="05000000000000000000" pitchFamily="2" charset="2"/>
              <a:buChar char="ü"/>
              <a:defRPr/>
            </a:pPr>
            <a:r>
              <a:rPr lang="sl-SI" sz="1800" dirty="0" smtClean="0"/>
              <a:t>Razvijajte povezanost z naravo.</a:t>
            </a:r>
            <a:endParaRPr lang="en-IE" sz="1800" dirty="0" smtClean="0"/>
          </a:p>
          <a:p>
            <a:pPr lvl="1">
              <a:buFont typeface="Wingdings" panose="05000000000000000000" pitchFamily="2" charset="2"/>
              <a:buChar char="ü"/>
              <a:defRPr/>
            </a:pPr>
            <a:r>
              <a:rPr lang="sl-SI" sz="1800" dirty="0" smtClean="0"/>
              <a:t>Pozanimajte se o vrstah, značilnih za vaše lokalno območje.</a:t>
            </a:r>
            <a:endParaRPr lang="en-IE" sz="1800" dirty="0" smtClean="0"/>
          </a:p>
          <a:p>
            <a:pPr lvl="1">
              <a:buFont typeface="Wingdings" panose="05000000000000000000" pitchFamily="2" charset="2"/>
              <a:buChar char="ü"/>
              <a:defRPr/>
            </a:pPr>
            <a:r>
              <a:rPr lang="sl-SI" sz="1800" dirty="0" smtClean="0"/>
              <a:t>Ustvarite svojo “učno pot”.</a:t>
            </a:r>
            <a:endParaRPr lang="en-IE" sz="1800" dirty="0" smtClean="0"/>
          </a:p>
          <a:p>
            <a:pPr lvl="1">
              <a:buFont typeface="Wingdings" panose="05000000000000000000" pitchFamily="2" charset="2"/>
              <a:buChar char="ü"/>
              <a:defRPr/>
            </a:pPr>
            <a:r>
              <a:rPr lang="sl-SI" sz="1800" dirty="0" smtClean="0"/>
              <a:t>Raziščite prehranjevalne verige</a:t>
            </a:r>
            <a:r>
              <a:rPr lang="en-IE" sz="1800" dirty="0" smtClean="0"/>
              <a:t>(</a:t>
            </a:r>
            <a:r>
              <a:rPr lang="sl-SI" sz="1800" dirty="0" smtClean="0"/>
              <a:t>najrazvitejši današnji </a:t>
            </a:r>
            <a:r>
              <a:rPr lang="sl-SI" sz="1800" dirty="0" smtClean="0"/>
              <a:t>plenilec je …</a:t>
            </a:r>
            <a:r>
              <a:rPr lang="en-IE" sz="1800" dirty="0" smtClean="0"/>
              <a:t>?) </a:t>
            </a:r>
            <a:endParaRPr lang="en-IE" sz="1800" dirty="0" smtClean="0"/>
          </a:p>
          <a:p>
            <a:pPr marL="342906" indent="-342906" defTabSz="457207">
              <a:buClr>
                <a:schemeClr val="bg2">
                  <a:lumMod val="40000"/>
                  <a:lumOff val="60000"/>
                </a:schemeClr>
              </a:buClr>
              <a:buFont typeface="Arial" charset="0"/>
              <a:buChar char="•"/>
              <a:defRPr/>
            </a:pPr>
            <a:endParaRPr lang="en-IE" dirty="0"/>
          </a:p>
        </p:txBody>
      </p:sp>
    </p:spTree>
    <p:extLst>
      <p:ext uri="{BB962C8B-B14F-4D97-AF65-F5344CB8AC3E}">
        <p14:creationId xmlns:p14="http://schemas.microsoft.com/office/powerpoint/2010/main" xmlns="" val="1309811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Tretji korak </a:t>
            </a:r>
            <a:r>
              <a:rPr lang="en-GB" dirty="0" smtClean="0"/>
              <a:t>– </a:t>
            </a:r>
            <a:r>
              <a:rPr lang="sl-SI" dirty="0" smtClean="0"/>
              <a:t>Ukrep</a:t>
            </a:r>
            <a:r>
              <a:rPr lang="en-GB" dirty="0" smtClean="0"/>
              <a:t> </a:t>
            </a:r>
            <a:endParaRPr lang="en-GB" dirty="0"/>
          </a:p>
        </p:txBody>
      </p:sp>
      <p:sp>
        <p:nvSpPr>
          <p:cNvPr id="3" name="Content Placeholder 2"/>
          <p:cNvSpPr>
            <a:spLocks noGrp="1"/>
          </p:cNvSpPr>
          <p:nvPr>
            <p:ph idx="1"/>
          </p:nvPr>
        </p:nvSpPr>
        <p:spPr>
          <a:xfrm>
            <a:off x="2120900" y="1320800"/>
            <a:ext cx="9485312" cy="3777622"/>
          </a:xfrm>
        </p:spPr>
        <p:txBody>
          <a:bodyPr/>
          <a:lstStyle/>
          <a:p>
            <a:pPr marL="514350" indent="-457200" defTabSz="457207">
              <a:buClr>
                <a:schemeClr val="bg2">
                  <a:lumMod val="40000"/>
                  <a:lumOff val="60000"/>
                </a:schemeClr>
              </a:buClr>
              <a:buNone/>
              <a:defRPr/>
            </a:pPr>
            <a:r>
              <a:rPr lang="sl-SI" sz="2500" b="1" dirty="0" smtClean="0"/>
              <a:t>Praktične izboljšave</a:t>
            </a:r>
            <a:endParaRPr lang="en-IE" sz="2000" b="1" dirty="0"/>
          </a:p>
          <a:p>
            <a:pPr lvl="1" fontAlgn="base">
              <a:spcAft>
                <a:spcPct val="0"/>
              </a:spcAft>
              <a:buFont typeface="Wingdings" panose="05000000000000000000" pitchFamily="2" charset="2"/>
              <a:buChar char="ü"/>
              <a:defRPr/>
            </a:pPr>
            <a:r>
              <a:rPr lang="sl-SI" sz="2000" dirty="0" smtClean="0"/>
              <a:t>Zgradite ptičje hišice</a:t>
            </a:r>
            <a:r>
              <a:rPr lang="en-IE" sz="2000" dirty="0" smtClean="0"/>
              <a:t>(</a:t>
            </a:r>
            <a:r>
              <a:rPr lang="sl-SI" sz="2000" dirty="0" smtClean="0"/>
              <a:t>star les</a:t>
            </a:r>
            <a:r>
              <a:rPr lang="en-IE" sz="2000" dirty="0" smtClean="0"/>
              <a:t>)</a:t>
            </a:r>
            <a:r>
              <a:rPr lang="sl-SI" sz="2000" dirty="0" smtClean="0"/>
              <a:t>.</a:t>
            </a:r>
            <a:endParaRPr lang="en-IE" sz="2000" dirty="0"/>
          </a:p>
          <a:p>
            <a:pPr lvl="1" fontAlgn="base">
              <a:spcAft>
                <a:spcPct val="0"/>
              </a:spcAft>
              <a:buFont typeface="Wingdings" panose="05000000000000000000" pitchFamily="2" charset="2"/>
              <a:buChar char="ü"/>
              <a:defRPr/>
            </a:pPr>
            <a:r>
              <a:rPr lang="sl-SI" sz="2000" dirty="0" smtClean="0"/>
              <a:t>Ustvarite </a:t>
            </a:r>
            <a:r>
              <a:rPr lang="sl-SI" sz="2000" dirty="0" smtClean="0"/>
              <a:t>“divjo” </a:t>
            </a:r>
            <a:r>
              <a:rPr lang="sl-SI" sz="2000" dirty="0" smtClean="0"/>
              <a:t>učilnico v naravi  (ribnik, kup drv, listni zbiralnik, hotel za žuželke …).</a:t>
            </a:r>
            <a:endParaRPr lang="en-IE" sz="2000" dirty="0"/>
          </a:p>
          <a:p>
            <a:pPr lvl="1" fontAlgn="base">
              <a:spcAft>
                <a:spcPct val="0"/>
              </a:spcAft>
              <a:buFont typeface="Wingdings" panose="05000000000000000000" pitchFamily="2" charset="2"/>
              <a:buChar char="ü"/>
              <a:defRPr/>
            </a:pPr>
            <a:r>
              <a:rPr lang="sl-SI" sz="2000" dirty="0" smtClean="0"/>
              <a:t>Naredite “organske šolske gredice”.</a:t>
            </a:r>
            <a:endParaRPr lang="en-IE" sz="2000" dirty="0"/>
          </a:p>
          <a:p>
            <a:pPr lvl="1" fontAlgn="base">
              <a:spcAft>
                <a:spcPct val="0"/>
              </a:spcAft>
              <a:buFont typeface="Wingdings" panose="05000000000000000000" pitchFamily="2" charset="2"/>
              <a:buChar char="ü"/>
              <a:defRPr/>
            </a:pPr>
            <a:r>
              <a:rPr lang="sl-SI" sz="2000" dirty="0" smtClean="0"/>
              <a:t>Del šolskega območja pustite “neurejenega” </a:t>
            </a:r>
            <a:r>
              <a:rPr lang="en-IE" sz="2000" dirty="0" smtClean="0"/>
              <a:t>(</a:t>
            </a:r>
            <a:r>
              <a:rPr lang="sl-SI" sz="2000" dirty="0" smtClean="0"/>
              <a:t>žive meje</a:t>
            </a:r>
            <a:r>
              <a:rPr lang="en-IE" sz="2000" dirty="0" smtClean="0"/>
              <a:t>/</a:t>
            </a:r>
            <a:r>
              <a:rPr lang="sl-SI" sz="2000" dirty="0" smtClean="0"/>
              <a:t>travnata površina</a:t>
            </a:r>
            <a:r>
              <a:rPr lang="en-IE" sz="2000" dirty="0" smtClean="0"/>
              <a:t>)</a:t>
            </a:r>
            <a:endParaRPr lang="en-IE" sz="2000" dirty="0"/>
          </a:p>
          <a:p>
            <a:pPr lvl="1" fontAlgn="base">
              <a:spcAft>
                <a:spcPct val="0"/>
              </a:spcAft>
              <a:buFont typeface="Wingdings" panose="05000000000000000000" pitchFamily="2" charset="2"/>
              <a:buChar char="ü"/>
              <a:defRPr/>
            </a:pPr>
            <a:r>
              <a:rPr lang="sl-SI" sz="2000" dirty="0" smtClean="0"/>
              <a:t>Posadite avtohtone vrste (drevesa, cvetje, zelenjava …)</a:t>
            </a:r>
            <a:endParaRPr lang="en-IE" sz="2000" dirty="0"/>
          </a:p>
          <a:p>
            <a:endParaRPr lang="en-GB" dirty="0"/>
          </a:p>
        </p:txBody>
      </p:sp>
      <p:sp>
        <p:nvSpPr>
          <p:cNvPr id="26626" name="AutoShape 2" descr="Rezultat iskanja slik za leaf mou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26628" name="AutoShape 4" descr="data:image/jpeg;base64,/9j/4AAQSkZJRgABAQAAAQABAAD/2wCEAAkGBxQTEhUTExQWFRUXGB8aGBgYGCEaIBweIx8dHBkeHB8cHyggHx8lGx8aITEhJSorLi4uGCAzODMsNygtLiwBCgoKDg0OGxAQGywkHyQ0LCwsLywsLCwsLCwsLCwsLCwsLCwsLCwsLCwsLCwsLCwsLCwsLCwsLCwsLCwsLCwsLP/AABEIALcBFAMBIgACEQEDEQH/xAAbAAACAwEBAQAAAAAAAAAAAAADBAIFBgABB//EAD4QAAECBQIDBgUDAwMDBAMAAAECEQADEiExBEEiUWEFEzJxgZEGQqGx8FLB0RQj8WKS4TNyoiRDgrIHFTT/xAAYAQADAQEAAAAAAAAAAAAAAAABAgMABP/EACcRAAICAgICAgEEAwAAAAAAAAABAhEhMQMSQVEiYXETMoGhQrHw/9oADAMBAAIRAxEAPwCsEwgNgczc/W30iH9WEuTdhsPzmIRmCo3JDHP4YLJZNSQXD7+n+Y4IxxkpxwbHEIWZrJFQ5tbAJ+sMTkWYMBsARzPr/iFEatWCoDa9vttCK9SslgzA/X2c4+pg0zphxpOyXaAVLTVLsCXUGwSQefL7wmmYqalaAaVFFQsLFJq9HTUP/l0iyVPPC45Ev6gty/iE9P2cgTqwGUXSaVZUQUlwQeexEUi6WQckLdodkK7yTh8eZBaovzsD6mF0SRKBIvuSpmYDe+Ob7q6RaukBkFnyS3NhSH879YrZmnJU54jkHaxcBsbZ/wAwLsnQ7I03AxZ1GxuAkMVMaRyblk8optbPpn0EOoWD7BsMWc7YtAuzO0ZiZ7OopUsBJOAUk4e3n9WyLvtHSBCu9UitQBYtZybHD2ffk7Q/WmbaweybTEJIAOzguU5CicP0fY9IcKhSph4Xb14re23OK+aJkxDqTTSb23dnPmQBDKJjZ5+nl9TmJydF+OIFamIFiGyee487QDXHvAHQkkXKmv8A6XGDZ+WcwcSqiwD3N+b4A+nvD39KCPJgDzGx5kdYVSp2O4dl1M3L0oULFBBNwHcYZwRYZxmLXT6Zt08OwG+5/OUEm9nuFFJYjAvkB3+wv/EL6TTrAdSQXSxex3BP3Pk8XjyWjl/SphtQgUEkDLlhjYHPJvaEtenjCmLlgX54JPon6xaypeHZmAIAFwMA25f/AGhfVy1FGWWh9si1mbazNy3heybGlB9SpMipQFrin2z/AOIixfj2/SkDyx02hPs4TMKJdVvaysdSPaHZU667k5wbi7W9IZiJATJZEs7hCgrzpcH/AGv9YSCqpbHZRAI5GlR9qVf7jFkmY6lueE0k3sXSfbNMVMmWwZ7E+osT194IGsiapbgBr4F/pD/aSQVAO1LXbmkfS30ETVJ/6ZG9/KF+0uGaAQVOhP1SPsQ/pAeWKxbXyVBXNiQ3MZf2IvCgVs3QeuPWLXvKg+aTueZJH8e0KKWzFr/x6NBQH9AFB1EqPDz/ADo8FEsg8ItZt3J5/WGUygQkMS9mO/8ANh9YJqpbHBHNwR5W9IzYrRCRJclSiBh8EmBaglKiBhOyb2ZwTz877QZYqCWe5Bba2HbygmtlhSkkNi/3jIbwV8rvFggEB9zbf3/xEtSilSgSL+UPaWXSSSX52D38+QiXaXZ9SagcZ5k/v9oPkyWCrmEAClLlR94knRkpqJvsPLm/QGwg+iSQ/wCoJte30x/xDWrSkgABinli8CwP2VwlJ5fv9zHRey9KQOIAPf8AGEeQwLYvL7SWosS+z59fKJT5y7l3YAsNuZvz59InKkpYyzLSo1MFpd+QIvcefPZoc0+lSkspJwBlgcuL/wA+kSlR2QtlfLLpStSQBcPu7tcHlaPVlAPiZeQBvZ+fWLnVyJbBJLhJ3bofWAzdMlQHAEqpZ+fL1wGifZFJRYLs2WFJSpTEYa/M3Pl+0P66QHqFzdQZRD2t9P25xHSyiUhim9lqJswdmY8sndolMkZSzgOA+L2I8/3hfIUrQ98NdjonIXMmFSGskJuN78T+W2IQ7Q1KJaVs71FL53Yjo4/LxoPhUESpjkl1C3K2A23/ABFNr5INaVMwUS5wzvfpGexIx2ZntHUzKqZKQCrIAF0kGoHYuPvDug7ZUtVKkksWFiSB1PO0EmSgFOBTYkKY8gGJbwt/MT7M0olO4FSg5KjnJI/HfeHcl10L0adj2p1aQKSoH6+f8wjKQviyQGYAY5kgC22/KHFSwVJKmLHBGPdj/iJT1EEAi2ElnZy7ud7fXpEU20PbFZa1ApIT4SC5D3Dc/LeGJ0+pSCCQ4BJvbAY8mUPrygWnsl1KScv5YB87nlHpms6W5EnqTb1AAD9Y1gSlY6NQQgkBSxhnZi97E74t1gum1VSeJBUOe4v+38xWjUikiq/Tf3g0jUhyCLYIG7gfloBSKyNUFgQ4fY4fq4fA6/eATpLHFwHbLPbI/MxNM4klI4Q7N+q+SQ98N6+opldT09TYlsMeRFjfyh0F1WQAXMPiSAw2FN8eWb9YUQs5uCpNh54bf/EWc7RqIBYpLX4h6b2x9oGqQopawL8OT9nuze0UTZJpFv8ACE5aDNwHKRdKVWu2XbOIyeu0yhqVbJK132ao/ZjjlGp7C0i0vXcClm9f2il7a0BVNmlK/nUSk8iTd/P7kcoaOyUoiCtOoUosQ3lcEgddh7x52xpQpik/KkHybpc7e8NDTKGS/p5tvgtBBKQK0cRJD+Z3pH54RD0LSKPTUizEFQZs+QzYkgXg4G1FQZ7pwLgXON7/AGhgJADrBdPhw75tw4a/+LkXLITgsXUQbgFlKI5MCMWGI1MGGS+GwDrJbEggkgA3BoVvtvDXxmor1CCpSi0oFy5wpdr7w18PIB1SFszBTgbGhfq35fYHxdolTJwUmYUkITw7eJbHzv5RuuQNfEo++TYf89bGPJRTWlKiQkA3yRk8w4dh6xEpUQoBFJTmzbhyN939I9QFJAYVOCWbOx/wY2iSTQXTS0qUWLnKrGz5H2v1g01D0pTl7hN3th/b6xCVKWHUkByzvcW+psIOJCyCouFAG2xDgP7m3vBWTdkiHZ3Y611C5S3P6Bg5gg7NKXrdIF728i3UQftLUEEGWpnADZHOpht+4IiE51rSpyUqBL82DB9vELbQGmEjOkhJIrUG2qKfp/EdEUy1UpBqBa/FTuTdwXPWOgWHHoJNlyxSlS1FZIAYB2sTa1xfO+GhyTNGEgkOGcMbixYu1w3+YVlEKDzAk0h+WMc7s+zwZBuw3JwAH9WYkuPy8Rkd8Ikp6UvxFjl/Nzez7QNOrSWJZnLke355Ql2twygvvASSBSxdtyDixBtbMU8zV/KS3K0ZQtDOaRo6LOtRTZyCdne1/tzhiWkm4U7kvc+Z6c4qtDOKmCQriYAFrnAHk+/Q7Rb093YXV8xD8sBhgfV8WgqDYnZI1ehAQgAJU1rgevm8ZGZOd1ZH5+fvG2SCEJDuWD+wB+sfPVzikvV9RzyX/eD5FixyrfqHf1P55bx4hd/Dz4Rzs3l/xvCsubk5II6ch5jPT1hjTAtU7EEC4sAQSbegs22IzNLJJWo4mcAHIfy3I25WxiJTNWVAAbjA68vqP2hVRKw27bmzM/2bb02gsolCb3GR0z7Ob+u8DAV9DEqXQ5JFzTyAfH7Hrs0QTOcsRnd2Bxj2eArJUkDexOejjY+RttmPJYDKvZi3qBbfy/YwoW/CGRxOrYG+z5DDmf52gPesQ9gM56fXoPYx5OnJqclyQG9D93hWZOBYAk3b7ix+rBxbAzDxXsS6Zbyp23IX3HLP7W8hBJazazkJOebOGLWNun7xWOSHDPbdhsTvffmI9lKYApLg+4sRb1O3+2DodtPZdS5qVBSbA3BJFs7ebn3hVbpWzEJ5+Qa55t+CIaecKQkgPUVMNrKxyyMt58zrnF2BsAzWyMlub39z5rYrLfsiYTLUT4iTf68z+NFb2jpXK1psrcv555Ft/O8XPY4eSSzMSMuNz/ERlTAxC0gvjOOTjd3LRR4SYid2ZZKLuabciA3i52H0vuYnNWCQ9yc78ma2+zi7esaXsqV/eC0kGxLv0ZmOdvLyaEPima89NQuw4mxxF22duebZxGUglLqUSwkEmkg4N74ewbpz6wrqJSkpUHACg4vydQWB9HyXziG1oQQAQLWf6MzD6czbeE5gCagbJ+UAHd3aztuYZMVlp8JqFSiOIspSjyLtyAwc/wAxDtHUNNKgHZIDu3PmWZz0xvEvhhFJWtJAdBBa16gxtzYwdU5RmqLKv4iCLCm/UMLwRUsCU+aiahlJNTOkpLWe+LEekBXJEsoIcECoAmksORNx5wactIcHiPS+N7C4e/40Pdla0TJiEqHiIexYs5Aa237xhHEzc0TWAqI7xXLYh2Oen/EC0WpHEgrcEUkE3B3vnyHXyjXfEYSgBgAComlhgJa1su0Y/VaBThaE3DvzBILtiBBi/p0T1c6YnZN023NsXYXZofkag9yazT4QltxvSNh5bwtMkhdJKOSSb23Vbpj0heQnulJC1sC9jcOce3LFoDyCslwdY4SSgOwd29MgvZrx7Hmbimk4sDb6+0ewlsrUhBC1qLqwwFha1gWa5YQObrGBSagUmxY+XifG7NDWoKUilg44vO5Ad7vYYhDVTHcKADli5a4yOXL3hNnW7ihZc6YtKQouDd1Fw4Db74xFauTSBUeLl1i7l6IlJmJ2dwDmxvyaLHsr4eM+ejvEsgmpTfpAqUSR6WH6vaq9EXlXYbsrTdxIEwg1zRZ70yy9N7cSmd/0jqY7QoJmg8nWr0d996QL/q6RbaucJ0xRp4QWD2AZkh9wGbFrx7LkhCFLJDqBb1IyD1z6QXJJi06supU3+zLUc0P584+fK0ylZLEc7bH1y3LOY2cyT/6dgeKlXhJAe+wLefWM3pJSnSl+MqZ1AAA4u4I3u/qIin6HStCcvSrSm7lILAh7dMAcnZucMoXWabJS18BiMb56fXeGVyVKUpyGBsRwp5Yu4J3bd7QyiQljSAAQylKyVK5Nikepzyg35N0ZXywkJURkjhOAd/Q26PzhaYtTXZ329ct68t8w8nThBSyiHuR+974Yc4InVS1KSlQCHVsM7ZNmMag5WkLSJKjgX6jZrg7Pf7esu4ZJZ1c2s2xsfzpF3pZ0qWhXE7EsEucgJylyLMd7gHaK1Ruk1hjm9RekG4UWwRYsc5gJJiuD20C0+jHiNg90mxYM56tb7Wger7Oa5dIOM3DkjmCc88bZhtKw6b3Cj8vk/ld4jqZyVlIPEVFnd3NyCWfdr9cxsmcE0IaVKwMOmpnZy9sZLs/M9bQaaHLE5YJHS1VujbEh7GCzVBIIBZIuySOt75z0zmIBRAtbfHKx4rq5bn0hmZR8A5C2BLNu7cwbc2Yn9gIe004MC2bsbjPv1/eKnVauzdGxc7fnPrB0Xbl57EXx6f8AOIDRRKlRt+yCDprHc+lmt0eKKfNMssxJcBwbEMLW3zY84s+x1AaVhfiI+oOeTGK3UaihZORhmd8eh/kpirSpEo7Y98PIPfZtSbcvx/X3hb4gQVzCA1glgSw3wbexfGDFr8PjgMwABy1ha2W92tFZ2h//AEE0ki1sOAk75Zz6GEapjLLKwaVarTDQX2AI/jlfqzXiM3Trdk4Fy5Y+l73dncZiy1GsP6BSSwDvuBeoMbdD54fyfMQxCkqfOcWcO5Yc7+bQ6FaFeyQWmk1bZ9enTrAzWCtgeIhnBLjJ+yRuXMOqQlMtVIJxYgjANxZ93dMDl6Bk1EpAIuTY35uwbq7wUI0wK5Q7xRTilRILW/tkp+3m8d8MgnUI6BRY/wDaR+faLLs1alqJ8SVyykEXS4BbwkDIAIABvEewCoTGW9kk3JO3W++8N4FK/wCNJrLlAf6tn3SBt5xntOUuSpdNThlgM3MkEkY5GNF8X6PvSkDKQSNt7h+Rt7coy8ySxPifdzZrWII5widDOQzJTZypvmsyrXFxbbPnE1SJSlNdJ5EMCL4PLFoSl6NikhJpVsUE9PUb25R7PWCsIWgJpc8NgzHD4UdhDN2ahwLpASBgboJ9rG3nHROXqgEpSEeEAcSrvk4GI9iVv0/6D/JDUKcfKTm9iTyflv69Xix7H7DRqq1FQlip6QmsF72NmAvfqMNeq0umUu4G5dRLAJFh7csi0av4MUAZqG2SR/5fzCVRebtFF2rpl6SZKMqb3ktYcgooZiLWd87+xi47OmE6adPZitQlgFIS13XlNgRSD1SfRr4p0IUmXe4U1jzGG9PrDs+WlGjSkENwtaxNySw94pxZVvwTd1RSSdUVgj5nAYnfyBZiCmAazVAINwwYFyBaoPm1WW6xEsg2NgbZu2Dfo0C1GjVMlKZQSASpSlPZIJLtvtY8+YhGWSvAvI7aEtCgSDUSwH6bOQ2C79HheZqFhigA8H6SQSXtkFmKT5R4ldEkMkKBZQqBIcM5DOAogkEDHvBuz9ajTzEzzLKkKcISeGzhQc4JBc0m1/SCl6QaVWB1U+YpLsHSHIACilNVIq2cKUkY5PANFOUF11oLByXYAvgl3vc+kXXbet7+qYZLUzAAQaSElPCFFOQog9Q72Z4HrOyZKyDMQJamSCUrpY3uKyQzBj5iMprTN1lIWTOCgFmlK2LHycB1chza7NHun1aQtKVoSpSU0WLOlRqUQzlJvkbHpcp0qDMlpQf7aQLYJZ1XVghx8oaLIaKUmWAZNc0K4qFpdIF0gFRbG2YVtUPUrKntjtETFNLCUIAASlJIS4AdyzHzszQKZru7ZHeBRJK1KJq4nBDfT2hkdlyyyKjUtRpJ8KbuzBJKiDu1yCbQfV6CmiVLoW90qRdKvEWLm4SLgfcmxUoh/Tlor9Nrip+JIDOAxJOSz7C+fKDTe00HislTOCBy5l7FuUM6/QHu0Cklb03CXYXBIYPy+a8Ko7CUnxATELSCoBQBlnJd7A7ln32Ahk0xJJp0A02oCgSQLvi5BDm4yXGCLu+diTdcDS7EFmcEJsyQ454zu56x5qeykIS6VkTEliVFIAzkAZtYPtEP6MlBAWVKYOAl0h7kuN28t7xm14N0e2CnyKipJICkh7NgYAvi2LetoLJ06wApRLAPf86iCK7OASC/EjhLqCRTz9TyxBNFoFJIUtPDWKli7DBKcOCOe7QbVbE6Gj7CCFSprrSElQqYlTBr4Dvj+bQKSEVKuVJZiEhybMAXDAD18TX2RkK7gJTWnjSpRBJJTSpuM8ysLDbWHKLKSr+4lgGWwAHFYqqB/wBu/W/KDHKFa64LDtTXq0slNMorJsA7AHmeQtyyDFDotbNmTUFaSmpaRT4ki4G+cZGDztFprZ9aZiJgSWYoLXSXZRsLW5Yp5vFf2Z2Wf6mSu5CVF6rEAJNN3vcvjcQ815JRayaH4q18waaYSVKIIpGTdQFurR81mdoFizApNilW1y7A8uWI2v8A+SNT3elDHxzALKbCVKsebgR8omzy5Db8m5mwH8wvGsG7UWqdeoEFGUYP+N8ekMq1ABWWSSbpDBkvc+oHLq8Z2Woi5O/ofT8MWE7WJUE8LUpZgGfd3c7+UUo3YvOyu2Fy5gKVUh+IAe9lEB7HMaPQ/EqD4xScEO/28o+cImk8IJSXbOR6C/vtDKgoJ3wGNVzkW6E4J5QGkC7Nzqe3pVRdBLWBJZ36eb/SPZekkzwCCWLbuwf8tePnk2XMTTW4cVDqDgxs/gAJmLSjjdK6izsWvcdOrZEK0kgM3/ay1iQvjJBDAPa5AG0fNO0OzpiluQVAkYyPP1b8Mbj4ymEadhb+4kfQn7tGP02sUyiVAqG22QNyNicgYhIukNFIQToF7oc81WJ6h3t1jotZXbExNhMHVkBVyAc1X9I6GsPViAUKmOPJtt2JHq8XvwWtPfqSguKDgDmC567RnZszZnVd7jo297xffCCwJ4vVVYKx52YHkHBhepSTwavXyqwz0sXqbFiD9Cbb43hP4j1SaDKsChLgb0ggAuRkZ/zFhqJLqpJIcjF8EE/QGKbtfSELnBamUtxSpxg4SRswAf8A5c8auDJN/JGck3fP59N8Q1q0pK0iUvuw2CFO9uLIyHFnBgGo7PmIQCocKuIEcYcXSXS98ttAezp8payJylUypZPdhypYquLi11XPSzbCeC/Gr/JbTJyUJCQhN8kqwb3NIelh9doWQFd0qchJlhINysMS7EgAGoPa5HlCa1d4aUyrHANlC2Uj0H/D3ekadCpRk1KE1RvLsGuWLFLAkEFuZ2icnSydCtgyDLVQmcaQA6U3AUxcIszXPLeBa2WipKlJXMNPCVEgbjichjnaGJmkQgGcpKyly9Ic25kel8PDB0hWkzUVmW4S9YLOzAALCWYJux9d0TplKVYK5EmgJmISth4yHAQAGYlsN+km+LYKO0ZhDyZRQhYLAIrPWoKLvvhrRa6JSJkwS1KVSGSASwAsSbBwWzz6bS1emVwrkuAaktUxUyiQMG48JvfpGcl5B1yVwAUQApnICkrQkE4JD3Y5tbHQQ+nRzAqhaVKdZDErUq3zcL8/EzX8or9TWQtZklcyyHsWFgTkAFsltusMaDTTUJSlUxVJwkgqYXuLggF+QfmI3WkZztolr9EUpUmuoOBMSoKRZ2dJJbq1iAfcCEKQkrW5AISlRW6VYptu/XZMRTNWmcUy132IqSDYgVJWVHo/laJkTFSwpfdpU1BU7JJJpAsCHJIIJZ8MI3V0DsnsS16SlNSghAJ4eAMwapx5YtvnMWeuK6e+QKnQwQkJLKdlF7f7bsQdrAWqlLApKUgy2rZ1qYMHCSHIcZBtyjtDJUlTocA0+JKmcsWB4Q9jgnJeHp+hPh5ZXIlKF1Z4qkqVkc1AB1E7BncXJzE+xdWDMSkuQ7lIqLsCm9TcI8hj0iwElAUUzBUSGIAYluRIZnc1Yxe0BmqmhSlIloKHSErUCKrO4NSiotsABY3LXoo3sjyciVUJa/QzFze8brUpgwL8DBkuHwBY7nJtuw0TEreb/wC2lxSfJr7ggHcYPKEZiFkI4jMUkTKlK2LmgVJFKS3QniAwXCKF/wB1LqBcgPc2IIUU3fFwpWcZEN1oTvZp1qAuAWS1hwhXFvZw73OWwDDXw0smYgENwqI4Sl2IS+bpvbOzFozqdSSFGUt6bi1aWfiUwuTY2b5s3jd9k9ricKGIWjxOQRkixHNuUHklSwc7wV/xbKQUS0qpYrHCsEgva4H59Ixer+HE3VJ4EnCfEC7gtUzNe5J6bRqPirV06hDJKiECySxLqO5LEWBYXsCbRTBLSioFC5AJHBwoC3sDepN3Y4jQvqho0ZTtLs8KSKUJRQKVmpQdQbiImgUk25AkhhCmh+HpkxYQhNSiQAAQMhxd2xd32jY6pVYT/bC1gFKqzSpgScNUQxZg/PdoKZqpqJSEy+7KVBQLWwwKFWbbiDMRiGb9GcUtmS7X+FtRpyEzJRSTcEAKB/8Akkl2/MxXyNDNLJMtVhZwW/Lxt1CbMabPVNmBCSmoKCjYuUlSqUpcZNIJtcwtO0Kg6UJtuTUA9Luovw5VdiS2bwV9i0Vmm7JmMlJSAkJPGS9iKsOWADnG5OY0vwboEI1KSC5SgqDs7Mz824j7iAIYUtSaOIEOQQQA4OQCQBUfPYxafBweZMN2oAcqJcvexLvwlyd32ZlloaWh34meZKI5TPoyuVzGXlaCYQaWUMWezizOHF7+8aft/XS5QZSXNSTe+a8XF7K9xGZX2ghSFBLB+lOc2Cs+/kMwjjjQE4+SUnSIIeYsBT8xj16v7R0JadctAZII6Vn6R5AqQe6ITKf0MoCq4ONrXt1+8M9haoI1MhlVOsAlrXPltiE9ealApmBQYAFiG6GobX5+cC7JQ2pll7Jmpd/+7b1+zxRL2Uk90fVNYWU/6b+XUxTfGGobUzBspsmxdKXtncBxa4HOLjtKU5LbhvcN+PGR7c1a0qkTWrNsu5VSxpsGtsbO2IjxaoSO0yWnWVd6kcSwpxwnlgEinGGtzzHul1S0qCkE2l0qCwkXLVDIFk4AIxgtFPpdTVNSVLVLVZSlJHHxAg2clJqCWVjiGwhha0niCalLpcukqzZSiAEl+Hm7jkYo/RZU8l3IkJmljWlScshwMuHKTa/T1hHv2UQcF3rRTU5sSVJDlizBsiAHWKUwSkqYqqASWLWIUFVLSOZSG6bwzM7VlplIlJTWqw4EWtfKgkKO7pxyhXF+B1NeSM/V1pJlIAYUniN0nAFgoOX8KTjMMqlHu6ESaVFnNRUgsBTU6ixB3LO4EL6KYlUvu24lFSyEJUSDYBlBxUzOHAucwOXPmJcrlrZTAlSri1mARfycdCYHVaCpSSs97RUtC01LYtcBFW+CQksDc55YyWV6orUwTMUpCQpiCKRUxFKy2TvxNCLqcAgKWSGTTxC2Wrf1ITYfNBtPLEtdclSlTFcKitITk8VxceQAsHjOka23ks5E4LlpUpBlS34Ahw5Ju4TcnHne0Vh1SiZi0qCZVRBS4DsAGIsDcfPcYfL2aEFYpKlBI47MAColqk3JIG+LHeF5unKlVqUWNQ7xql1NgFgGYPSOsTjV0WknSYmueSZc7huBS48RHipAYFVyHTUDYiHtSpPdBaykkWUlyCkElhXvdyzPc2LR4Oz6Ud0FoLupFRcF8jIUHs4NIfECVKuZakiWlywDsbMQCeIM7gpuwF8xVaIu2wWq180rLJpKhm6ibAA7B7APfIjpMmdOc1IBAsc3BLM4BIcHLDliGZigSZQWFpATSlJdjl2IdOdyWhPU6mZ4UkgBLFblV3DOgh1j1HuCI2fAMeQunXSqtZoXS6QFBIWWsmlR4nKi1LAHmDBO0O0xLlFWDYXBTy3SDh7AD7GEpk8oKA6SHvUopJHQFJqNyyUty3ERn6sFQSXSlmdKQggBs1EoSHINr4O5jPjTds5pw7SFAqhSuJ1MprhAuHV4eEX+ZV/pAO+UtctJqpswLkKYAliP+oeuHpzD01IpKU92UqJqIBdgC3AQylXy/wBoArUEzAEhKQgDw2wFN3gzZ7BL4UNxFEhpUkRk6uYgd2FKDEHICgTYkqPDjbIBAYXjZfASApE2YGYqbfYPd8liLjkB8sYmYkEUM+CzVAWckJyl38SsuTG7+EtORoTSTUqouVVF7p8XMNC8/wCyvZBsyfxHqz/UzAUuHbIYJDfORwF9n3F7xUytUsGaipTTGBdJUFh3T3r8JT/qGOghrtNYTMWqpUwAG5SSKiwIUkA1NhwC9uTxWy5y5E0qKXIUbElThvlbhDp26jrDrCwOvsaldo4Sp1AoUwSSs3slSFhTeYd/Fa9jTAU34SauJzUokDdrIVvszvgXq0d2QUzFgJCbOlRBIZhSjwvcVefOCp7SmSnykLC2SoAv8p4BwqYi2MdL6xh6VqKywJSqgAgvMUHL3whm+bLEPBtPqFlDpUChyQSSpJ47lhxKVkWDRSmeLFlL4sKDpdI2Y8Lk7vcxyZ0wi6lBINy5Jxcki6xgMWFgLwWCy3nEKYJZYfhD1El1XKxksLJe3Nxa4+E9SJcxXeKFUxgCWctUQzWYVGwsIyeomoYUJmXSQSpQNX6QyQEpTfAcWuTFt8JdlqnLClcIl5Iyo4Tbbe2BZhyWeYmkO/F8qZPnFCUuEFN3KR4QSHx8x5xX63sYS2p4hcHjdjuOp8ofm6lH9TOHz12UVhAsOHJ5E23vmCS9YhQLoWQ4YgEudtzn6wkm1gdRTVsoFaSWD4JquveAelktHRoDO06nKkTf9wR0w0ewnb7FqJn0EHiNIa9yAWxYe3PIjzRTkpmosXqS7h7vfB8m8oTnJwE+Hcnz2AJ3vHkqaUqBBBFQyOt3tiLJZGbPr+pchJG4Bt7xlO05RHdEEpUi4pNJfIDksxAVY9LjfTaNTyJR/wBIHtb9oynasymcV1OlRoKA4JZxSnaomwch7vgRzxdNoPFGxfWdsiYQpUqSopFyE0XBu8ypxa9JYXL7CBaGSHZsBgkhrhQIPdZuDkDezZieuk/3QEyqARjhJYh0pYFk2bhVaxY2htK00qSAoqS967EtYKJ8OdsMOUVwlgok28hu0O/C+7SoUPxUUqAe12ZQY+Zy+0Sk9mLKa5cui4JUGSVPuosTm7M9oU0XaUsqpWhCFkgpBSQFKIPzfMzdG2gmo1s5YCQtQAtSlJQQQriISFYzudrkEwudDLp/IDRyQhSQlbLSC4LJwdwAU34h6eUPrCFrcAzGKgriKaSA7FyaXcDgzc7BltIJCpXdgEI4iqaCoJJdyAo8VXLkwaCa2eitHhmMCQKVA0ttR7Enr5RnfgMaSyE1nZ0yWgTVpQllBkhRLcJIo2JJte0Vq9QpIRMAKir/AKluMpANIDuEl/Tn1szOVNqXSTTY+ItawUlg2duu7Qvp1BKOLTcSGoWLJUovXSLqIALtsS27wsVX7thk8fENP1CZMlJcqqYhwGUCPm29Sc8oJpu01kEpAMsKKlJZjbdLu7jkR9YTRKUtKpaZZXUQaVBwHuVEKcEHNuvWPVamagnTy6CUAWAEq27uKQM+ZPWC0rGhLxLQGZrZCklRBUSxchISxcB2SQRkOVK28gchAUeBRWSWP9w1OG4XUX8iw94lrJZSUmlTjhrC2OxFOUhOxJAH3hJINVPeFJqsyAGJc2KLF+eCX5tD/gjrY9K0qlS0qKQQk8OEt1pPCCPPbqYJ2UpQFCkglRLMqx5pNZJJsRYtjEeahapKAZ0wm9yQLuQUBR8JFiLgKYDMdLny1oIUgcRNSXcMAQabBQqsCkcjzJK29oekFmyZSUqP/uVIISQFBAY1C1hYF6TkjmIUOkTMlpnmfISGsx4SXFwlRcnkb/tCmvkywEhJPiAQ4JpBTSbBtnufLYQvL4VlDhSUuk1XcPcmbmwtsL84dJk5NXQTtSTLK1IlKBQAQpfjC1MAbu6UleEpLsBeEV0pUjNSQpjgJcAOk3pFh4unKL3tfsT+2qZw8IJFHAUpa5BJIxlRF+looJ9JSEIUQXdmpOblzbfxEPc42aMibi0eTJrFqS4NiS7qG5IYOD+oPawEfSewV0aFKlMAEFR8nKvdo+W6gkFgp6QRV0rcgJLvc5FnPQx9B+IdYdPoAlFjQhAbYUgEl7JYbnpvEee3SIsxE9dTJfuwFOVnhF+I1Fnaz22HJgZ6jSyVzFpkzr1EJStXdJVhJ4iHVd2JbaEBP3vZ3X4jdrAm4a1gD/COmlAoLFuEMRwuKrgKVd2LlJ5Ki9DL0TTN4gWv+kggsBcJ3vyJe45x6hkkPhwCkZY+IFI8IYs77dTHFgD4b1E2IF7cXzf7enWOSgjZrhrNYBuGkusbcWXA3ggJ6lb/AOkAWAIDF2usAAlnGDvC6ytgkFRDln6n9J239TaJEswGzDGRnw+EA2/DEZqQzkAuBYl93yeI+R6wTDExSxlQ4vCEmogFTvSccPzEMHLYi8+AtWUTqRUQtBPCXSKQVEl/S4y/IRQaapaQlhwuXYJLWzU1YB2dvPEaLsXssoWqYJiVkSlVAAu6k8LFg9g79WicmqryNVlNP1BMxT3JOAc4Ag8qZMAcFgCQAbXALX5gufSEez5SZ05aAqkpBUKmuwALH1dt7w/P0ZSlxNQkuWDMXLvu59TAlkY5KJy+IpWp71AkP9PT0joHI1JSGNSTk8TOebGOgdTBu/NLCkMzEZ33yBjELzAizK8w3tjpEmdgA5b8z7wabpqUAkEF2Z2sLkv1Nh5GG0Ndn0D4aVVopF8AjzZSgPtGd7UcameyXdKTwovdvm8JI6XuORMaLsgpk6NKagqkHwmq5NSgPIkj0jIdrTCtcxYIUTS6Q5w4vcAtZlC4uIhfzYeOO2NaeeChRmLBKmBQJeS9JFROLE3JZ4ZSlJQUDBAACbGxYCzkFgzmzA7RXAtKCysCrFSAtJ80A3FvE979IvJhCVFXhG7C7O1gLN0guto6F20yr7L7PrWElNMxDFT8Z3CXlpYAt8wOwiXaGlMhB7xKU5Jml0pKVHwhz1sEm14hrkKStkL71AupJUAWCgWc3Pl1faASNWpSEkrVayCq58RATTakCwsPrG7+TdP8UOdlTP6ghEyYEpRLrStYZaSCwqApTxcvPa0DlqrEyXLUEuFPZ0qsOIl3FiklPVJD3cWp0/eVICn/ALYUXa5qALrGN7AmwO4iP/6+hKRVxlyGRh2fgHiJGT/Ah4yvIji1hhJOpCVJQt2ScH5glIYpvxAkAueUG7X1RWUBMwikXApelvmB53HDyPSKyUtEzvXFq1VOLYANRym22ducKyNOpcwAOEVAJUOJIYBwBlIx4uYOWMNi7JZqkWmn1s4JSZJpDB6cm9+FRbBep+sFOqCCEqmLZdRUl2SoXeoEOs4BVUBbFoCiaqUO4lUq7xDKKmUCH4i1lPfJteGdL2cF1CYQgJJBSxNRsWIWLpFsWs19lxYztLIWRqZtY4UFI+YpZJDYDHjLGxAAHVyAvqtLMS04d2WP6gzO44hxEUkABuT3yprJKpSapKgGUArIBBDDFioMzeW4uHsmeZ3CpTJAKVLqAZJPEKkFhdmYOKeobbTaM27SZaaVJVVUlqhdU5lGxfhS5SALgkscdI7vkpWpThSaSHa74dKvla9mNxtHi9cg6dWmMsLBFlluEkgJZKTURg1DhvfeKOaoKXRLUSU2FwQGAcIbwXGDjMZehmXUyWqoLRLCgQgPVScOXUm69sgbQcdmag/3UoKUqIUQ6ahxXBSlw1ncEnFsiKtZVLalN/8AuLk7v+s9HEaHSalQQmqfKqAfxkEchgwkptL4jRgn+4W7yYgd0pKJstSbJQrwuQMKDkb7cgBvmp2mUA6qabJbxixzzJ87WjSd5LmLUJrU+KpgSoO6Qks12uBtAtYF11JpCVpYBTqZ+R3Nvryia5ZLY74oN2ikR2JMKTMBcM7lT2d/EllPfA/Tl41HxZr1L7PKgGrWBgF0guCHbkDFdIkiVLWFGpRFNNgA+wSL4be/qYD8VakCTKlkFgKmIOcZsMFVrt6XPZzkjm5oKNYMtI4hjrdySOh2GbpuPaBJkm93uARYk7b58xf95gllEA2D32tfomxz1hUKIz9eWfTm4jrIId0MwianCamTm3FwllbZxENXqkkFKAEi5Ni7tyIJ9AfeFkqIIccrncZzuOgvEVIyA732P+f2jVkNhZQs5yDu9s4/T68ukTcc9g5VuRjitUG5sLbwMLVSkXOSkBQ3zh2Jtnl6xCUolym/Vve/OCAb0kozF8ShU6XL0u5CfF4XuC7YwDGlEnupWpWlRJJEtKieJgWY8sFt7X6ZOYTVXzuwtflw2F40+rSJehBcq7yZY7sEkcXXytiJy2hk1ozitU0wTQkOmwYMCNnA33frDB1VaVKJ/u7IAqfe5sxZz6NkgQilQ3833hiWtQcisAEAqpJYtg2tUWt0xvDMLVg5nxCUlqSW6CPY1XZs2ahHAlLK4jxAubAkgpsbeHbrk9EHzZ1/ZzvkaZXAqAqBALANz6v7jI2gM1dIEwlIBU5fIIawc322gs6YQB4Ar5aD4eYsGJs75Dm+0KTNIlXE6ntyyTm79SwiqOrxg1fYXail6acASpQIZwD4gXYBrAA8oqFKUEF0q3wGs4YuBkuS/TfZ74KNK5qNlIcPbB29D+8J6vTtMUgupw4JO3M7WMSlUWU4stpnaHXTky6UShMIqZkMwcnhqsk3JbeHiFCWkKDJIclK2rBuCAbpIG31ivVOWJYJIpTYjDEuLDmQM4MF7ogBTj/TZyBnO1+sK3jBdJp0yx4FSlrlrKFMATMKTUeQAD+H2t5wjopqSkM7ocKKgVLUlwxdKgWBfpCUqYpINqgFOxHoojyBGDy5CDp16UcCVUgWJTvm5BcXc7H0hVELnRNPaRStRQgAKcgkkjNrKD3Gdm94874plhJVUzly6mBcABdiL/tB9LqiAFUEpfJSCm22wgqQGCgAk3YW/e7Py63gaDdlXqJakVukpSlTgZLuMlLszZVyByIaRrEdyhJSqpDFI/UVHiUcEsEi5Z3GYdTOA4SAosx3OLMHfrd8QtqZYJUDg5uXHS7/AG53huzeGI4LYKVMXUZqgpI7spSwrBUTuWBISHLYxkvBka2rimKVSS9SAoj7FLZxbDwvqpyUjui5B4nclt2t5nYs5jwTEzAEgJls1i5Ky4L3c9cDEO3YqTWmeaoSkqUZhABSOIgmovZyhTsw+W1hygcjQpKauIkkgFLAhwSwHhAxdTm5tgRYq0ipigpK0G3Eqk2LHO55PAHSAJaklEyqzOQo3FLDD3uAze8Dv4QXHNvQVHZckBFDF0lS62PEdgDnBDAN6QxJlUrCqUJAxhmYgYJJuXvz6wrqULlF5lNrJCWVfZyC45WHoIaE0zwCkm3ygMXOXw48+URlZWKVYIpnSgqtIAmVgFIarw+JzgPt1MT1MpBlAigKKiTYgpGDS+G2fkYCmWl3mHwBgEsKtiRncGwO2YlP1YCAuWEeLwmwNsN7OSb+rA/g35DSJCEkgoWoZ4BjmzMQ2wD/AEhtaZp4iMAOSGtkBgWBv6+kVcntpSCuikFQLHLOwCgCdmLQl/UFVlzCpy91MPNjcbQ3RvZJ8iWj3Xap1uVGhxU2x678vvHdrTVTFlm7ugsWwAHdvmLJH4LozyosoEEPY4GcOeHEeaQrFSWChhgCC7jIuRdjblFlGtHNN9nkS1KBYb+9ul2FspN/qYFMTVS92BS4GbluI+Eh23FhF8rUIUAqekKJWQkPQBSDUqzcJUUt1SYrtZqpaliwGzJuANmIYHe7OYp2E6iGoWPfIdnHI2ZW2LWzEUSwQxYANY3v5c/M84JMI4rpycCz+YLjBuOkS/qkqJVSHd6iS/sBTzv16Qcmr2CkprNKbn/V9b5J6NB0aFSXKgqkXLBrgnJ2Hp6w1pO0kpulLKDF3YP6Z8jA165SlVVKCgSxHX64A3gZYaQoZYWWQkvTUQOQF+jZNo0XaU19FIQyauJQDgMBSOdyz2zfpFMntEILp4VHkWyRm1y/0h+fMVNSkEDhDgMD55+3rCT2hZYyVRnFZRVxUgJtbhDJTfoAA/QcoYmyzLpI8ZAqqAUFA3Bu45ONj6iBf06isBNIVZIB9B+E3frF0nTzZUqZLnJVStP9slLipI4GKg4GMbYIaC5LBruhPS6yakFnW5qdIGSBY8WRjyaOhL+knMkp4gR+tmubEFr7+ojo3RFKLFU5VFqigKYXd1M+SGLW3GYVmVuHSokKIvzO3QQfUTGTvuedz9B/xAVKe4uTcs5v6xkYt/haY2oq/UlQ5NhvMlmfzhftqcoqLgggsGIfIx9c7PHumQJM1BqqSEuqk23sk4/z0jyXrZFC+9StRIFNKTgHJJJNXXy5Rvs2mKqVwkEhKbu9/wDyFwc4hpc0qZySohsexTztzhtPaSBLUlSShKn48tkDiZgb9LdYpzxFkrASFEXyp7E3vjYHygUG2MzaVUsSWDZu+R5DGL5gS5Vri999unMts8DTISVJCFkfMkkVBgzXfmbZ2gS5ndsXM2tQKSBjbGzGMqG6urZY9madTuldINwHyB0w2zYMGMsrUQlTpGAeQYOQHubB93ikkzlJUiag9CEvj5r88fhi6TNlS0LKQolWLmxyfJuoPiib7FoqL/7/AEB8VgkkJyUquBuUgEHLlodRp6bh1KINmK77OvNsU/aK/srVzUhVN1XL2LncF7ev05OansqYqUJyypyAoJKrt/2p2YjJfygSl1dMZcUZRtXYNU41OUgKqL1hnP8ApDA5IgatTQRMIchJOw/zffZ4tZvw7KollBnFYHEpIJJJHUsAMNsDFP2j2gUpEhSk92hdaFFLquGUk8Q4XJNjsGgKbbxoEeOLjbTTHNF2mqahYAAJL0lLsphxObAm2Om8QPa61KqKCkISUJYApLM/Epme7l7nyhPQ61KiEqSUVHxBPC22PvEVzgKpaZhCsgHFj1Fjc82Z82h3HIscadjkztqesBCkVlSwRMcWuzBvXcwOSiapZkhKQtFiaqKmYpLAXtje0F1AMpIYVFOFWt6EWuWdt4W0GpYrWsCtrEls4F74fAELKlkeOXTuyMqQSsla+HIXSpiGdwWvmyd4tNJrdPLdpXeBqhMmMKgwHIjJsDf7mt7W7SnTkJlmaVBrJpow7Em1TYGeuDE9DpO+mqQo0LXLVQMVqCXPDgFQBuILjaticcvNHuj04nrpARJlKs5YqAykBQFhYBzzhdekSiYRMJoc0nwvdnKmuLesPfD3Zk2bUsCWB4mLhktYAvSHLBm3hHjXLPekBSFEkBJYAZFri/7c4NfZlV20LnUoUpSUsU4SVAEi5IyWbljnzhcqLpsaincsw2x6n1gqZyjwJ/6ZYuS7O2CTboGLOR1jp6QAz1DY0sRh97nzfG0Uiic3QpW6SlT4ZDNlyb+5x/MAQpzwsPMiHf6cFnVcD65Hu5flCk2QCSz/AJa0OmiTAlnZ3MF06CfSCIlUgHqesdNBJf7fxBTESALWbcusGkzA135D6xNZZnGRYPsH9toiJZvTYi/PlAboOtkgkuHAF7RptEQ1xdoyqFKAuegtv+PGi7HnKmKAJD42iXKsWBnauVUXBDv7H85R7pkzFJEqtanIZJL3AZLPi1rbdBBlhKp3ckFJBa7pu7P5OcwGfK4uEEh2CmBSS5BBJIGX9RCRdYDGrEJsukkObHYv9i0dHnaMlCVB1MSAW5bfs/rHsdCKhtRJYhL3s6Q/S5J9bDnFhJkJHElSnaokNwkE0sCGP2j2OhGF4sQlaczpqZaGJJPiYeF3O92BPt5QyntIq05lBEmmkcfdJrI2VVkZ846Og3kXqmV6e0x3SpSjwhx7uXxlw/tDPYeiKlgECkYD7W4XyHcuRgO1zHR0T5vjFtFuD5tWK6hMyVNSCQlLnBcMLkc3L+5F7QGaalhUxMwOTTSoCogOhNvCKt+XWOjoWDtJlJqm0PjRVISpgickvSgmhaX6+Ejm20E08xNQXQAyD508IABcsSWjo6Elqi0IpZO0+soSpkhSlcO1nZmtkHcxYq7U/wDT+BQChQDVn9wW3aOjoLimIpvNHifiG9CV2HCqWU4uAeINUw8oR7VmNMRXLSUhymwszO3KOjoPVRnj7B3couwSBwggpBGSAQNshnJZmiczRIEwELqSd75YnBb8I6x0dBbYyiqGe0QAxUy3txXOwfZ7/aAaBKUKUhKgaw5cGzA1euzjL9I6OgyQjxIZ1akmSJpDJUeEpJBAL5AyXhHvyEkoAUpwynYpuGz+x3jo6JwfZOx+T41X5NFpdD/SBCZk097NUCEpulKQ7BznkBdvv0/WpmmbLrMsqDEBII52s+RuY6OgVasSTpIzE7S90opqDG7Ni4b0Y+cdqtOxItbcfTMex0dEW2kc/LFRk4oQWkhWzEW/nfyicrTl6j4c2Z2bYHzH1jo6KMmDmB7OwI/LeUSloYEniBG/5Yx0dGSMBmPyxFz2PoxMW25v9o8jony6JcmgUzsZUwFUpLhJZyQKlBgbE/x/DHZujUgVEUHGxvsCx3tHR0R/UbfVhi7Zb6js7+ooWxlrpCEkkKFbBSQeaaS18OBgRS9oSFS2SVggkpKWIcix9H+0dHQeOXy6jRORpmADy0BsK7wk9eFxn7R0dHRUpR//2Q=="/>
          <p:cNvSpPr>
            <a:spLocks noChangeAspect="1" noChangeArrowheads="1"/>
          </p:cNvSpPr>
          <p:nvPr/>
        </p:nvSpPr>
        <p:spPr bwMode="auto">
          <a:xfrm>
            <a:off x="155575" y="-1812925"/>
            <a:ext cx="5715000" cy="3790950"/>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6630" name="Picture 6" descr="http://www.hereandthere.org/making-mulch/graphics/mulch-pens-650.jpg"/>
          <p:cNvPicPr>
            <a:picLocks noChangeAspect="1" noChangeArrowheads="1"/>
          </p:cNvPicPr>
          <p:nvPr/>
        </p:nvPicPr>
        <p:blipFill>
          <a:blip r:embed="rId2" cstate="print"/>
          <a:srcRect/>
          <a:stretch>
            <a:fillRect/>
          </a:stretch>
        </p:blipFill>
        <p:spPr bwMode="auto">
          <a:xfrm>
            <a:off x="8953499" y="377947"/>
            <a:ext cx="2778125" cy="1876303"/>
          </a:xfrm>
          <a:prstGeom prst="rect">
            <a:avLst/>
          </a:prstGeom>
          <a:noFill/>
        </p:spPr>
      </p:pic>
      <p:sp>
        <p:nvSpPr>
          <p:cNvPr id="26632" name="AutoShape 8" descr="Rezultat iskanja slik za log p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6634" name="Picture 10" descr="https://c2.staticflickr.com/8/7151/6795794383_a7d947dd90.jpg"/>
          <p:cNvPicPr>
            <a:picLocks noChangeAspect="1" noChangeArrowheads="1"/>
          </p:cNvPicPr>
          <p:nvPr/>
        </p:nvPicPr>
        <p:blipFill>
          <a:blip r:embed="rId3" cstate="print"/>
          <a:srcRect/>
          <a:stretch>
            <a:fillRect/>
          </a:stretch>
        </p:blipFill>
        <p:spPr bwMode="auto">
          <a:xfrm>
            <a:off x="674113" y="4871286"/>
            <a:ext cx="2640588" cy="1753351"/>
          </a:xfrm>
          <a:prstGeom prst="rect">
            <a:avLst/>
          </a:prstGeom>
          <a:noFill/>
        </p:spPr>
      </p:pic>
      <p:pic>
        <p:nvPicPr>
          <p:cNvPr id="26636" name="Picture 12" descr="https://encrypted-tbn0.gstatic.com/images?q=tbn:ANd9GcTzYDrIuhLt0V2EVBv9IDrq52WQu19PaIJwBrC_dchjOxTz23ut"/>
          <p:cNvPicPr>
            <a:picLocks noChangeAspect="1" noChangeArrowheads="1"/>
          </p:cNvPicPr>
          <p:nvPr/>
        </p:nvPicPr>
        <p:blipFill>
          <a:blip r:embed="rId4" cstate="print"/>
          <a:srcRect/>
          <a:stretch>
            <a:fillRect/>
          </a:stretch>
        </p:blipFill>
        <p:spPr bwMode="auto">
          <a:xfrm>
            <a:off x="8693017" y="4559300"/>
            <a:ext cx="3108458" cy="2076450"/>
          </a:xfrm>
          <a:prstGeom prst="rect">
            <a:avLst/>
          </a:prstGeom>
          <a:noFill/>
        </p:spPr>
      </p:pic>
      <p:pic>
        <p:nvPicPr>
          <p:cNvPr id="26638" name="Picture 14" descr="http://www.schooljotter.com/imagefolders/cherrygardens/Conservation_1.JPG"/>
          <p:cNvPicPr>
            <a:picLocks noChangeAspect="1" noChangeArrowheads="1"/>
          </p:cNvPicPr>
          <p:nvPr/>
        </p:nvPicPr>
        <p:blipFill>
          <a:blip r:embed="rId5" cstate="print"/>
          <a:srcRect/>
          <a:stretch>
            <a:fillRect/>
          </a:stretch>
        </p:blipFill>
        <p:spPr bwMode="auto">
          <a:xfrm>
            <a:off x="3708399" y="4888814"/>
            <a:ext cx="2355877" cy="1765986"/>
          </a:xfrm>
          <a:prstGeom prst="rect">
            <a:avLst/>
          </a:prstGeom>
          <a:noFill/>
        </p:spPr>
      </p:pic>
      <p:pic>
        <p:nvPicPr>
          <p:cNvPr id="26640" name="Picture 16" descr="Rezultat iskanja slik za school wildlife area"/>
          <p:cNvPicPr>
            <a:picLocks noChangeAspect="1" noChangeArrowheads="1"/>
          </p:cNvPicPr>
          <p:nvPr/>
        </p:nvPicPr>
        <p:blipFill>
          <a:blip r:embed="rId6" cstate="print"/>
          <a:srcRect/>
          <a:stretch>
            <a:fillRect/>
          </a:stretch>
        </p:blipFill>
        <p:spPr bwMode="auto">
          <a:xfrm>
            <a:off x="6594475" y="4571999"/>
            <a:ext cx="1657350" cy="2286001"/>
          </a:xfrm>
          <a:prstGeom prst="rect">
            <a:avLst/>
          </a:prstGeom>
          <a:noFill/>
        </p:spPr>
      </p:pic>
    </p:spTree>
    <p:extLst>
      <p:ext uri="{BB962C8B-B14F-4D97-AF65-F5344CB8AC3E}">
        <p14:creationId xmlns:p14="http://schemas.microsoft.com/office/powerpoint/2010/main" xmlns="" val="816021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294275" cy="1280890"/>
          </a:xfrm>
        </p:spPr>
        <p:txBody>
          <a:bodyPr/>
          <a:lstStyle/>
          <a:p>
            <a:r>
              <a:rPr lang="sl-SI" dirty="0" smtClean="0"/>
              <a:t>Četrti korak </a:t>
            </a:r>
            <a:r>
              <a:rPr lang="en-GB" dirty="0" smtClean="0"/>
              <a:t>– </a:t>
            </a:r>
            <a:r>
              <a:rPr lang="sl-SI" dirty="0" smtClean="0"/>
              <a:t>Spremljanje</a:t>
            </a:r>
            <a:r>
              <a:rPr lang="en-GB" dirty="0" smtClean="0"/>
              <a:t> &amp; </a:t>
            </a:r>
            <a:r>
              <a:rPr lang="sl-SI" dirty="0" smtClean="0"/>
              <a:t>vrednotenje</a:t>
            </a:r>
            <a:r>
              <a:rPr lang="en-GB" dirty="0" smtClean="0"/>
              <a:t> </a:t>
            </a:r>
            <a:endParaRPr lang="en-GB" dirty="0"/>
          </a:p>
        </p:txBody>
      </p:sp>
      <p:sp>
        <p:nvSpPr>
          <p:cNvPr id="3" name="Content Placeholder 2"/>
          <p:cNvSpPr>
            <a:spLocks noGrp="1"/>
          </p:cNvSpPr>
          <p:nvPr>
            <p:ph idx="1"/>
          </p:nvPr>
        </p:nvSpPr>
        <p:spPr>
          <a:xfrm>
            <a:off x="2030412" y="1790699"/>
            <a:ext cx="8915400" cy="3956649"/>
          </a:xfrm>
        </p:spPr>
        <p:txBody>
          <a:bodyPr>
            <a:normAutofit lnSpcReduction="10000"/>
          </a:bodyPr>
          <a:lstStyle/>
          <a:p>
            <a:r>
              <a:rPr lang="sl-SI" dirty="0" smtClean="0"/>
              <a:t>Ob koncu prvega leta ponovite”pregled”.</a:t>
            </a:r>
            <a:endParaRPr lang="en-GB" dirty="0" smtClean="0"/>
          </a:p>
          <a:p>
            <a:endParaRPr lang="en-GB" dirty="0" smtClean="0"/>
          </a:p>
          <a:p>
            <a:pPr marL="0" indent="0" defTabSz="457207">
              <a:buClr>
                <a:schemeClr val="bg2">
                  <a:lumMod val="40000"/>
                  <a:lumOff val="60000"/>
                </a:schemeClr>
              </a:buClr>
              <a:buNone/>
              <a:defRPr/>
            </a:pPr>
            <a:r>
              <a:rPr lang="sl-SI" b="1" dirty="0" smtClean="0"/>
              <a:t>Ocenite stopnjo zavedanja</a:t>
            </a:r>
            <a:endParaRPr lang="en-IE" b="1" dirty="0"/>
          </a:p>
          <a:p>
            <a:pPr marL="857250" lvl="1" indent="-457200">
              <a:buFont typeface="Wingdings" panose="05000000000000000000" pitchFamily="2" charset="2"/>
              <a:buChar char="ü"/>
              <a:defRPr/>
            </a:pPr>
            <a:r>
              <a:rPr lang="sl-SI" sz="1800" dirty="0" smtClean="0"/>
              <a:t>Ponovite anketo o biotski raznovrstnosti.</a:t>
            </a:r>
            <a:endParaRPr lang="en-IE" sz="1800" dirty="0"/>
          </a:p>
          <a:p>
            <a:pPr lvl="1" fontAlgn="base">
              <a:spcAft>
                <a:spcPct val="0"/>
              </a:spcAft>
              <a:buFont typeface="Arial" charset="0"/>
              <a:buNone/>
              <a:defRPr/>
            </a:pPr>
            <a:endParaRPr lang="en-IE" sz="1800" dirty="0"/>
          </a:p>
          <a:p>
            <a:pPr marL="342906" indent="-342906" defTabSz="457207">
              <a:buClr>
                <a:schemeClr val="bg2">
                  <a:lumMod val="40000"/>
                  <a:lumOff val="60000"/>
                </a:schemeClr>
              </a:buClr>
              <a:buNone/>
              <a:defRPr/>
            </a:pPr>
            <a:r>
              <a:rPr lang="sl-SI" b="1" dirty="0" smtClean="0"/>
              <a:t>Ocenite napredek pri praktičnih izboljšavah</a:t>
            </a:r>
            <a:endParaRPr lang="en-IE" b="1" dirty="0"/>
          </a:p>
          <a:p>
            <a:pPr lvl="1" fontAlgn="base">
              <a:spcAft>
                <a:spcPct val="0"/>
              </a:spcAft>
              <a:buFont typeface="Wingdings" panose="05000000000000000000" pitchFamily="2" charset="2"/>
              <a:buChar char="ü"/>
              <a:defRPr/>
            </a:pPr>
            <a:r>
              <a:rPr lang="sl-SI" sz="1800" dirty="0" smtClean="0"/>
              <a:t>Ustvarite nov zemljevid habitata ali </a:t>
            </a:r>
            <a:r>
              <a:rPr lang="sl-SI" sz="1800" dirty="0" smtClean="0"/>
              <a:t>novosti dodajte </a:t>
            </a:r>
            <a:r>
              <a:rPr lang="sl-SI" sz="1800" dirty="0" smtClean="0"/>
              <a:t>že v </a:t>
            </a:r>
            <a:r>
              <a:rPr lang="sl-SI" sz="1800" dirty="0" smtClean="0"/>
              <a:t>obstoječega.</a:t>
            </a:r>
            <a:endParaRPr lang="en-IE" sz="1800" dirty="0"/>
          </a:p>
          <a:p>
            <a:pPr marL="1200166" lvl="2" indent="-285750" defTabSz="457207">
              <a:buFont typeface="Wingdings" panose="05000000000000000000" pitchFamily="2" charset="2"/>
              <a:buChar char="ü"/>
              <a:defRPr/>
            </a:pPr>
            <a:r>
              <a:rPr lang="sl-SI" sz="1800" dirty="0" smtClean="0"/>
              <a:t>Prepoznajte praktične izboljšave </a:t>
            </a:r>
            <a:r>
              <a:rPr lang="en-IE" sz="1800" dirty="0" smtClean="0"/>
              <a:t>(</a:t>
            </a:r>
            <a:r>
              <a:rPr lang="sl-SI" sz="1800" dirty="0" smtClean="0"/>
              <a:t>kup drv, ptičja hišica</a:t>
            </a:r>
            <a:r>
              <a:rPr lang="en-IE" sz="1800" dirty="0" smtClean="0"/>
              <a:t>)</a:t>
            </a:r>
            <a:r>
              <a:rPr lang="sl-SI" sz="1800" dirty="0" smtClean="0"/>
              <a:t>.</a:t>
            </a:r>
            <a:endParaRPr lang="en-IE" sz="1800" dirty="0"/>
          </a:p>
          <a:p>
            <a:pPr marL="1200166" lvl="2" indent="-285750" defTabSz="457207">
              <a:buFont typeface="Wingdings" panose="05000000000000000000" pitchFamily="2" charset="2"/>
              <a:buChar char="ü"/>
              <a:defRPr/>
            </a:pPr>
            <a:r>
              <a:rPr lang="sl-SI" sz="1800" dirty="0" smtClean="0"/>
              <a:t>Se je število opažanj/število posamezne vrste povečalo?</a:t>
            </a:r>
            <a:endParaRPr lang="en-IE" sz="1800" dirty="0"/>
          </a:p>
          <a:p>
            <a:pPr marL="1200166" lvl="2" indent="-285750" defTabSz="457207">
              <a:buFont typeface="Wingdings" panose="05000000000000000000" pitchFamily="2" charset="2"/>
              <a:buChar char="ü"/>
              <a:defRPr/>
            </a:pPr>
            <a:r>
              <a:rPr lang="sl-SI" sz="1800" dirty="0" smtClean="0"/>
              <a:t>Se je vrstno bogastvo povečalo</a:t>
            </a:r>
            <a:r>
              <a:rPr lang="en-IE" sz="1800" dirty="0" smtClean="0"/>
              <a:t>?</a:t>
            </a:r>
            <a:endParaRPr lang="en-IE" sz="1800" dirty="0"/>
          </a:p>
          <a:p>
            <a:endParaRPr lang="en-GB" dirty="0"/>
          </a:p>
        </p:txBody>
      </p:sp>
      <p:sp>
        <p:nvSpPr>
          <p:cNvPr id="4" name="Oval Callout 3"/>
          <p:cNvSpPr/>
          <p:nvPr/>
        </p:nvSpPr>
        <p:spPr>
          <a:xfrm>
            <a:off x="8396856" y="1320052"/>
            <a:ext cx="3097213" cy="2447925"/>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Wingdings 2" pitchFamily="18" charset="2"/>
              <a:buNone/>
              <a:defRPr/>
            </a:pPr>
            <a:r>
              <a:rPr lang="sl-SI" sz="1200" b="1" dirty="0" smtClean="0">
                <a:solidFill>
                  <a:schemeClr val="tx1"/>
                </a:solidFill>
              </a:rPr>
              <a:t>Pozor:</a:t>
            </a:r>
            <a:endParaRPr lang="en-IE" sz="1200" b="1" dirty="0">
              <a:solidFill>
                <a:schemeClr val="tx1"/>
              </a:solidFill>
            </a:endParaRPr>
          </a:p>
          <a:p>
            <a:pPr algn="ctr" eaLnBrk="1" hangingPunct="1">
              <a:buFont typeface="Wingdings 2" pitchFamily="18" charset="2"/>
              <a:buNone/>
              <a:defRPr/>
            </a:pPr>
            <a:r>
              <a:rPr lang="sl-SI" sz="1200" i="1" dirty="0" smtClean="0">
                <a:solidFill>
                  <a:schemeClr val="tx1"/>
                </a:solidFill>
              </a:rPr>
              <a:t>Povečanje števila je lahko težavno </a:t>
            </a:r>
            <a:r>
              <a:rPr lang="sl-SI" sz="1200" i="1" dirty="0" smtClean="0">
                <a:solidFill>
                  <a:schemeClr val="tx1"/>
                </a:solidFill>
              </a:rPr>
              <a:t>za </a:t>
            </a:r>
            <a:r>
              <a:rPr lang="sl-SI" sz="1200" i="1" dirty="0" smtClean="0">
                <a:solidFill>
                  <a:schemeClr val="tx1"/>
                </a:solidFill>
              </a:rPr>
              <a:t>vrednotenje.</a:t>
            </a:r>
            <a:endParaRPr lang="en-IE" sz="1200" i="1" dirty="0">
              <a:solidFill>
                <a:schemeClr val="tx1"/>
              </a:solidFill>
            </a:endParaRPr>
          </a:p>
          <a:p>
            <a:pPr algn="ctr" eaLnBrk="1" hangingPunct="1">
              <a:buFont typeface="Wingdings 2" pitchFamily="18" charset="2"/>
              <a:buNone/>
              <a:defRPr/>
            </a:pPr>
            <a:endParaRPr lang="en-IE" sz="1200" i="1" dirty="0">
              <a:solidFill>
                <a:schemeClr val="tx1"/>
              </a:solidFill>
            </a:endParaRPr>
          </a:p>
          <a:p>
            <a:pPr algn="ctr" eaLnBrk="1" hangingPunct="1">
              <a:buFont typeface="Wingdings 2" pitchFamily="18" charset="2"/>
              <a:buNone/>
              <a:defRPr/>
            </a:pPr>
            <a:r>
              <a:rPr lang="sl-SI" sz="1200" i="1" dirty="0" smtClean="0">
                <a:solidFill>
                  <a:schemeClr val="tx1"/>
                </a:solidFill>
              </a:rPr>
              <a:t>Ne bodite razočarani, dejanja so enako pomembna kot rezultati!</a:t>
            </a:r>
            <a:endParaRPr lang="en-IE" sz="1200" i="1" dirty="0">
              <a:solidFill>
                <a:schemeClr val="tx1"/>
              </a:solidFill>
            </a:endParaRPr>
          </a:p>
        </p:txBody>
      </p:sp>
    </p:spTree>
    <p:extLst>
      <p:ext uri="{BB962C8B-B14F-4D97-AF65-F5344CB8AC3E}">
        <p14:creationId xmlns:p14="http://schemas.microsoft.com/office/powerpoint/2010/main" xmlns="" val="1929905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400" dirty="0" smtClean="0"/>
              <a:t>Vzorec grafa, ki prikazuje povečanje ravni ozaveščenosti med začetkom in koncem prvega leta</a:t>
            </a:r>
            <a:endParaRPr lang="en-GB" sz="2400" dirty="0"/>
          </a:p>
        </p:txBody>
      </p:sp>
      <p:graphicFrame>
        <p:nvGraphicFramePr>
          <p:cNvPr id="4" name="Content Placeholder 5"/>
          <p:cNvGraphicFramePr>
            <a:graphicFrameLocks/>
          </p:cNvGraphicFramePr>
          <p:nvPr>
            <p:extLst>
              <p:ext uri="{D42A27DB-BD31-4B8C-83A1-F6EECF244321}">
                <p14:modId xmlns:p14="http://schemas.microsoft.com/office/powerpoint/2010/main" xmlns="" val="3513402181"/>
              </p:ext>
            </p:extLst>
          </p:nvPr>
        </p:nvGraphicFramePr>
        <p:xfrm>
          <a:off x="2655888" y="2311879"/>
          <a:ext cx="6710362" cy="3729038"/>
        </p:xfrm>
        <a:graphic>
          <a:graphicData uri="http://schemas.openxmlformats.org/presentationml/2006/ole">
            <p:oleObj spid="_x0000_s2065" r:id="rId3" imgW="8327858" imgH="4627265" progId="Excel.Sheet.8">
              <p:embed/>
            </p:oleObj>
          </a:graphicData>
        </a:graphic>
      </p:graphicFrame>
    </p:spTree>
    <p:extLst>
      <p:ext uri="{BB962C8B-B14F-4D97-AF65-F5344CB8AC3E}">
        <p14:creationId xmlns:p14="http://schemas.microsoft.com/office/powerpoint/2010/main" xmlns="" val="1284376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Primer zemljevida habitata v prvem letu</a:t>
            </a:r>
            <a:endParaRPr lang="en-GB" dirty="0"/>
          </a:p>
        </p:txBody>
      </p:sp>
      <p:pic>
        <p:nvPicPr>
          <p:cNvPr id="4" name="Content Placeholder 3" descr="C:\Users\rboyle\Pictures\My Pictures\Biodiversity\Tahilla,Sneem, Co. Kerry\HM 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9123" t="10739" r="2122"/>
          <a:stretch>
            <a:fillRect/>
          </a:stretch>
        </p:blipFill>
        <p:spPr bwMode="auto">
          <a:xfrm>
            <a:off x="3666227" y="1905000"/>
            <a:ext cx="5994887" cy="452631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5937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Povezava z učnim načrtom</a:t>
            </a:r>
            <a:endParaRPr lang="en-GB" dirty="0"/>
          </a:p>
        </p:txBody>
      </p:sp>
      <p:sp>
        <p:nvSpPr>
          <p:cNvPr id="3" name="Content Placeholder 2"/>
          <p:cNvSpPr>
            <a:spLocks noGrp="1"/>
          </p:cNvSpPr>
          <p:nvPr>
            <p:ph idx="1"/>
          </p:nvPr>
        </p:nvSpPr>
        <p:spPr>
          <a:xfrm>
            <a:off x="2576512" y="1485900"/>
            <a:ext cx="8915400" cy="3777622"/>
          </a:xfrm>
        </p:spPr>
        <p:txBody>
          <a:bodyPr/>
          <a:lstStyle/>
          <a:p>
            <a:r>
              <a:rPr lang="sl-SI" dirty="0" smtClean="0"/>
              <a:t>Matematika</a:t>
            </a:r>
            <a:r>
              <a:rPr lang="en-GB" dirty="0" smtClean="0"/>
              <a:t> – </a:t>
            </a:r>
            <a:r>
              <a:rPr lang="sl-SI" dirty="0" smtClean="0"/>
              <a:t>matematična analiza podatkov</a:t>
            </a:r>
            <a:r>
              <a:rPr lang="en-IE" altLang="en-US" dirty="0" smtClean="0"/>
              <a:t>(</a:t>
            </a:r>
            <a:r>
              <a:rPr lang="sl-SI" altLang="en-US" dirty="0" smtClean="0"/>
              <a:t>grafi</a:t>
            </a:r>
            <a:r>
              <a:rPr lang="en-IE" altLang="en-US" dirty="0" smtClean="0"/>
              <a:t>/</a:t>
            </a:r>
            <a:r>
              <a:rPr lang="sl-SI" altLang="en-US" dirty="0" smtClean="0"/>
              <a:t>razpredelnice</a:t>
            </a:r>
            <a:r>
              <a:rPr lang="en-IE" altLang="en-US" dirty="0" smtClean="0"/>
              <a:t>)</a:t>
            </a:r>
            <a:r>
              <a:rPr lang="sl-SI" altLang="en-US" dirty="0" smtClean="0"/>
              <a:t>.</a:t>
            </a:r>
            <a:endParaRPr lang="en-IE" altLang="en-US" dirty="0" smtClean="0"/>
          </a:p>
          <a:p>
            <a:r>
              <a:rPr lang="sl-SI" altLang="en-US" dirty="0" smtClean="0"/>
              <a:t>Naravoslovje</a:t>
            </a:r>
            <a:r>
              <a:rPr lang="en-IE" altLang="en-US" dirty="0" smtClean="0"/>
              <a:t> – </a:t>
            </a:r>
            <a:r>
              <a:rPr lang="sl-SI" altLang="en-US" dirty="0" smtClean="0"/>
              <a:t>preučevanje habitatov in vrst, družin živali in rastlinskih struktur. </a:t>
            </a:r>
            <a:endParaRPr lang="en-IE" altLang="en-US" dirty="0" smtClean="0"/>
          </a:p>
          <a:p>
            <a:r>
              <a:rPr lang="sl-SI" altLang="en-US" dirty="0" smtClean="0"/>
              <a:t>Umetnost in tehnika</a:t>
            </a:r>
            <a:r>
              <a:rPr lang="en-IE" altLang="en-US" dirty="0" smtClean="0"/>
              <a:t> – </a:t>
            </a:r>
            <a:r>
              <a:rPr lang="sl-SI" altLang="en-US" dirty="0" smtClean="0"/>
              <a:t>oblikovanje plakatov, izdelava in poslikava ptičjih hišic ...</a:t>
            </a:r>
            <a:endParaRPr lang="en-IE" altLang="en-US" dirty="0" smtClean="0"/>
          </a:p>
          <a:p>
            <a:r>
              <a:rPr lang="sl-SI" altLang="en-US" dirty="0" smtClean="0"/>
              <a:t>Jeziki </a:t>
            </a:r>
            <a:r>
              <a:rPr lang="en-IE" altLang="en-US" dirty="0" smtClean="0"/>
              <a:t> – </a:t>
            </a:r>
            <a:r>
              <a:rPr lang="sl-SI" altLang="en-US" dirty="0" smtClean="0"/>
              <a:t>lahkotne teme</a:t>
            </a:r>
            <a:r>
              <a:rPr lang="en-IE" altLang="en-US" dirty="0" smtClean="0"/>
              <a:t>, </a:t>
            </a:r>
            <a:r>
              <a:rPr lang="sl-SI" altLang="en-US" dirty="0" smtClean="0"/>
              <a:t>imena vrst v različnih jezikih.</a:t>
            </a:r>
            <a:endParaRPr lang="en-IE" altLang="en-US" dirty="0" smtClean="0"/>
          </a:p>
          <a:p>
            <a:r>
              <a:rPr lang="sl-SI" altLang="en-US" dirty="0" smtClean="0"/>
              <a:t>Geografija</a:t>
            </a:r>
            <a:r>
              <a:rPr lang="en-IE" altLang="en-US" dirty="0" smtClean="0"/>
              <a:t> – </a:t>
            </a:r>
            <a:r>
              <a:rPr lang="sl-SI" altLang="en-US" dirty="0" smtClean="0"/>
              <a:t>kartiranje okolice šole.</a:t>
            </a:r>
            <a:endParaRPr lang="en-IE" altLang="en-US" dirty="0" smtClean="0"/>
          </a:p>
          <a:p>
            <a:r>
              <a:rPr lang="sl-SI" altLang="en-US" dirty="0" smtClean="0"/>
              <a:t>Z</a:t>
            </a:r>
            <a:r>
              <a:rPr lang="sl-SI" altLang="en-US" dirty="0" smtClean="0"/>
              <a:t>godovina</a:t>
            </a:r>
            <a:r>
              <a:rPr lang="en-IE" altLang="en-US" dirty="0" smtClean="0"/>
              <a:t> </a:t>
            </a:r>
            <a:r>
              <a:rPr lang="en-IE" altLang="en-US" dirty="0" smtClean="0"/>
              <a:t>– </a:t>
            </a:r>
            <a:r>
              <a:rPr lang="sl-SI" altLang="en-US" dirty="0" smtClean="0"/>
              <a:t>izguba </a:t>
            </a:r>
            <a:r>
              <a:rPr lang="sl-SI" altLang="en-US" dirty="0" smtClean="0"/>
              <a:t>habitata/ vrst skozi čas.</a:t>
            </a:r>
            <a:endParaRPr lang="en-IE" altLang="en-US" dirty="0" smtClean="0"/>
          </a:p>
          <a:p>
            <a:endParaRPr lang="en-IE" altLang="en-US" dirty="0"/>
          </a:p>
          <a:p>
            <a:endParaRPr lang="en-GB" dirty="0"/>
          </a:p>
        </p:txBody>
      </p:sp>
      <p:pic>
        <p:nvPicPr>
          <p:cNvPr id="4" name="Picture 9"/>
          <p:cNvPicPr>
            <a:picLocks noChangeAspect="1" noChangeArrowheads="1"/>
          </p:cNvPicPr>
          <p:nvPr/>
        </p:nvPicPr>
        <p:blipFill>
          <a:blip r:embed="rId2" cstate="print"/>
          <a:srcRect/>
          <a:stretch>
            <a:fillRect/>
          </a:stretch>
        </p:blipFill>
        <p:spPr bwMode="auto">
          <a:xfrm>
            <a:off x="3038601" y="4901484"/>
            <a:ext cx="2184506" cy="1635007"/>
          </a:xfrm>
          <a:prstGeom prst="rect">
            <a:avLst/>
          </a:prstGeom>
          <a:ln>
            <a:noFill/>
          </a:ln>
          <a:effectLst>
            <a:outerShdw blurRad="292100" dist="139700" dir="2700000" algn="tl" rotWithShape="0">
              <a:srgbClr val="333333">
                <a:alpha val="65000"/>
              </a:srgbClr>
            </a:outerShdw>
          </a:effectLst>
        </p:spPr>
      </p:pic>
      <p:sp>
        <p:nvSpPr>
          <p:cNvPr id="5" name="AutoShape 3"/>
          <p:cNvSpPr>
            <a:spLocks noChangeArrowheads="1"/>
          </p:cNvSpPr>
          <p:nvPr/>
        </p:nvSpPr>
        <p:spPr bwMode="auto">
          <a:xfrm>
            <a:off x="8572021" y="4901483"/>
            <a:ext cx="2600325" cy="658812"/>
          </a:xfrm>
          <a:prstGeom prst="wedgeRoundRectCallout">
            <a:avLst>
              <a:gd name="adj1" fmla="val -41819"/>
              <a:gd name="adj2" fmla="val 110000"/>
              <a:gd name="adj3" fmla="val 16667"/>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IE" altLang="en-US" sz="1400" i="1" dirty="0" smtClean="0">
                <a:latin typeface="Calibri" panose="020F0502020204030204" pitchFamily="34" charset="0"/>
              </a:rPr>
              <a:t>‘</a:t>
            </a:r>
            <a:r>
              <a:rPr lang="sl-SI" altLang="en-US" sz="1400" i="1" dirty="0" smtClean="0">
                <a:latin typeface="Calibri" panose="020F0502020204030204" pitchFamily="34" charset="0"/>
              </a:rPr>
              <a:t>”Naj naša generacija varuje vse stvaritve narave”</a:t>
            </a:r>
            <a:endParaRPr lang="en-US" altLang="en-US" sz="1400" dirty="0"/>
          </a:p>
        </p:txBody>
      </p:sp>
      <p:pic>
        <p:nvPicPr>
          <p:cNvPr id="6" name="Picture 5" descr="C:\Users\rboyle\Documents\Biodiversity Theme\Gaelscoil de hIde Survey2.JPG"/>
          <p:cNvPicPr>
            <a:picLocks noChangeAspect="1" noChangeArrowheads="1"/>
          </p:cNvPicPr>
          <p:nvPr/>
        </p:nvPicPr>
        <p:blipFill>
          <a:blip r:embed="rId3" cstate="print"/>
          <a:srcRect/>
          <a:stretch>
            <a:fillRect/>
          </a:stretch>
        </p:blipFill>
        <p:spPr bwMode="auto">
          <a:xfrm>
            <a:off x="5658935" y="4901483"/>
            <a:ext cx="2180328" cy="1635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51584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Peti korak </a:t>
            </a:r>
            <a:r>
              <a:rPr lang="en-GB" dirty="0" smtClean="0"/>
              <a:t>– </a:t>
            </a:r>
            <a:r>
              <a:rPr lang="sl-SI" dirty="0" smtClean="0"/>
              <a:t>Poročilo</a:t>
            </a:r>
            <a:endParaRPr lang="en-GB" dirty="0"/>
          </a:p>
        </p:txBody>
      </p:sp>
      <p:sp>
        <p:nvSpPr>
          <p:cNvPr id="3" name="Content Placeholder 2"/>
          <p:cNvSpPr>
            <a:spLocks noGrp="1"/>
          </p:cNvSpPr>
          <p:nvPr>
            <p:ph idx="1"/>
          </p:nvPr>
        </p:nvSpPr>
        <p:spPr/>
        <p:txBody>
          <a:bodyPr/>
          <a:lstStyle/>
          <a:p>
            <a:r>
              <a:rPr lang="sl-SI" dirty="0" smtClean="0"/>
              <a:t>Šole o napredku poročajo nacionalnemu koordinatorju.</a:t>
            </a:r>
            <a:endParaRPr lang="en-GB" dirty="0" smtClean="0"/>
          </a:p>
          <a:p>
            <a:r>
              <a:rPr lang="sl-SI" dirty="0" smtClean="0"/>
              <a:t>Šole svoje zgodbe objavijo na spletni platformi.</a:t>
            </a:r>
            <a:endParaRPr lang="en-GB" dirty="0" smtClean="0"/>
          </a:p>
          <a:p>
            <a:endParaRPr lang="en-GB" dirty="0"/>
          </a:p>
          <a:p>
            <a:r>
              <a:rPr lang="sl-SI" dirty="0" smtClean="0"/>
              <a:t>Nacionalni koordinator poroča FEE.</a:t>
            </a:r>
            <a:endParaRPr lang="en-GB" dirty="0" smtClean="0"/>
          </a:p>
          <a:p>
            <a:endParaRPr lang="en-GB" dirty="0"/>
          </a:p>
          <a:p>
            <a:r>
              <a:rPr lang="en-GB" dirty="0" smtClean="0"/>
              <a:t>FEE </a:t>
            </a:r>
            <a:r>
              <a:rPr lang="sl-SI" dirty="0" smtClean="0"/>
              <a:t>poroča Toyoti.</a:t>
            </a:r>
            <a:endParaRPr lang="en-GB" dirty="0" smtClean="0"/>
          </a:p>
          <a:p>
            <a:endParaRPr lang="en-GB" dirty="0"/>
          </a:p>
          <a:p>
            <a:r>
              <a:rPr lang="sl-SI" dirty="0" smtClean="0"/>
              <a:t>Vsa poročila so na voljo konec poletja </a:t>
            </a:r>
            <a:r>
              <a:rPr lang="en-GB" dirty="0" smtClean="0"/>
              <a:t>2016</a:t>
            </a:r>
            <a:r>
              <a:rPr lang="sl-SI" dirty="0" smtClean="0"/>
              <a:t> . </a:t>
            </a:r>
            <a:endParaRPr lang="en-GB" dirty="0"/>
          </a:p>
        </p:txBody>
      </p:sp>
    </p:spTree>
    <p:extLst>
      <p:ext uri="{BB962C8B-B14F-4D97-AF65-F5344CB8AC3E}">
        <p14:creationId xmlns:p14="http://schemas.microsoft.com/office/powerpoint/2010/main" xmlns="" val="1749105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Pogled naprej</a:t>
            </a:r>
            <a:r>
              <a:rPr lang="en-GB" dirty="0" smtClean="0"/>
              <a:t>……</a:t>
            </a:r>
            <a:endParaRPr lang="en-GB" dirty="0"/>
          </a:p>
        </p:txBody>
      </p:sp>
      <p:sp>
        <p:nvSpPr>
          <p:cNvPr id="3" name="Content Placeholder 2"/>
          <p:cNvSpPr>
            <a:spLocks noGrp="1"/>
          </p:cNvSpPr>
          <p:nvPr>
            <p:ph idx="1"/>
          </p:nvPr>
        </p:nvSpPr>
        <p:spPr/>
        <p:txBody>
          <a:bodyPr/>
          <a:lstStyle/>
          <a:p>
            <a:r>
              <a:rPr lang="en-GB" dirty="0" smtClean="0"/>
              <a:t>September 2016  - </a:t>
            </a:r>
            <a:r>
              <a:rPr lang="sl-SI" dirty="0" smtClean="0"/>
              <a:t>dodamo </a:t>
            </a:r>
            <a:r>
              <a:rPr lang="sl-SI" dirty="0" smtClean="0"/>
              <a:t>skupine </a:t>
            </a:r>
            <a:r>
              <a:rPr lang="en-GB" dirty="0" smtClean="0"/>
              <a:t>7-8 </a:t>
            </a:r>
            <a:r>
              <a:rPr lang="sl-SI" dirty="0" smtClean="0"/>
              <a:t>let</a:t>
            </a:r>
            <a:r>
              <a:rPr lang="en-GB" dirty="0" smtClean="0"/>
              <a:t> &amp; 8-9 </a:t>
            </a:r>
            <a:r>
              <a:rPr lang="sl-SI" dirty="0" smtClean="0"/>
              <a:t>let</a:t>
            </a:r>
            <a:endParaRPr lang="en-GB" dirty="0" smtClean="0"/>
          </a:p>
          <a:p>
            <a:r>
              <a:rPr lang="en-GB" dirty="0" smtClean="0"/>
              <a:t>September 2017 – </a:t>
            </a:r>
            <a:r>
              <a:rPr lang="sl-SI" dirty="0" smtClean="0"/>
              <a:t>dodamo skupine </a:t>
            </a:r>
            <a:r>
              <a:rPr lang="en-GB" dirty="0" smtClean="0"/>
              <a:t>9-10 </a:t>
            </a:r>
            <a:r>
              <a:rPr lang="sl-SI" dirty="0" smtClean="0"/>
              <a:t>let</a:t>
            </a:r>
            <a:r>
              <a:rPr lang="en-GB" dirty="0" smtClean="0"/>
              <a:t> &amp; 10-11 </a:t>
            </a:r>
            <a:r>
              <a:rPr lang="sl-SI" dirty="0" smtClean="0"/>
              <a:t>let</a:t>
            </a:r>
            <a:endParaRPr lang="en-GB" dirty="0" smtClean="0"/>
          </a:p>
          <a:p>
            <a:r>
              <a:rPr lang="en-GB" dirty="0" smtClean="0"/>
              <a:t>September 2018, 2019 </a:t>
            </a:r>
            <a:r>
              <a:rPr lang="sl-SI" dirty="0" smtClean="0"/>
              <a:t>so vključene vse starostne skupine</a:t>
            </a:r>
            <a:endParaRPr lang="en-GB" dirty="0"/>
          </a:p>
        </p:txBody>
      </p:sp>
      <p:pic>
        <p:nvPicPr>
          <p:cNvPr id="4" name="Picture 2" descr="2015-07-09 Draft logo lock-u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5789" y="5303520"/>
            <a:ext cx="4278984" cy="8578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0562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Cilji projekta:</a:t>
            </a:r>
            <a:endParaRPr lang="en-GB" dirty="0"/>
          </a:p>
        </p:txBody>
      </p:sp>
      <p:sp>
        <p:nvSpPr>
          <p:cNvPr id="3" name="Content Placeholder 2"/>
          <p:cNvSpPr>
            <a:spLocks noGrp="1"/>
          </p:cNvSpPr>
          <p:nvPr>
            <p:ph idx="1"/>
          </p:nvPr>
        </p:nvSpPr>
        <p:spPr/>
        <p:txBody>
          <a:bodyPr>
            <a:normAutofit fontScale="92500"/>
          </a:bodyPr>
          <a:lstStyle/>
          <a:p>
            <a:pPr lvl="0"/>
            <a:r>
              <a:rPr lang="sl-SI" dirty="0" smtClean="0"/>
              <a:t>Pomoč mladim, da se razvijejo v zagovornike ohranjanja in promocije lokalnih ukrepov, za ohranitev biotske raznovrstnosti.</a:t>
            </a:r>
            <a:endParaRPr lang="en-GB" dirty="0"/>
          </a:p>
          <a:p>
            <a:pPr lvl="0"/>
            <a:r>
              <a:rPr lang="sl-SI" dirty="0" smtClean="0"/>
              <a:t>Razvoj gradiv, v skladu z načeli Konvencije o biotski raznovrstnosti (CBD), ki bi učiteljem omogočala spodbujanje izobraževalnih aktivnosti s področja biotske raznovrstnosti.</a:t>
            </a:r>
            <a:endParaRPr lang="en-GB" dirty="0"/>
          </a:p>
          <a:p>
            <a:pPr lvl="0"/>
            <a:r>
              <a:rPr lang="sl-SI" dirty="0" smtClean="0"/>
              <a:t>Načela </a:t>
            </a:r>
            <a:r>
              <a:rPr lang="sl-SI" dirty="0" err="1" smtClean="0"/>
              <a:t>Kew</a:t>
            </a:r>
            <a:r>
              <a:rPr lang="sl-SI" dirty="0" smtClean="0"/>
              <a:t>/FEE:</a:t>
            </a:r>
            <a:endParaRPr lang="en-GB" dirty="0"/>
          </a:p>
          <a:p>
            <a:pPr lvl="1"/>
            <a:r>
              <a:rPr lang="sl-SI" dirty="0" smtClean="0"/>
              <a:t>Preprosta uporaba,</a:t>
            </a:r>
            <a:endParaRPr lang="en-GB" dirty="0"/>
          </a:p>
          <a:p>
            <a:pPr lvl="1"/>
            <a:r>
              <a:rPr lang="sl-SI" dirty="0" smtClean="0"/>
              <a:t>Spodbujanje kritičnega mišljenja in uporaba izkustvenih metod,</a:t>
            </a:r>
            <a:endParaRPr lang="en-GB" dirty="0"/>
          </a:p>
          <a:p>
            <a:pPr lvl="1"/>
            <a:r>
              <a:rPr lang="sl-SI" dirty="0" smtClean="0"/>
              <a:t>V skladu s CBD/Zeleni koridor.</a:t>
            </a:r>
            <a:endParaRPr lang="en-GB" dirty="0"/>
          </a:p>
          <a:p>
            <a:pPr lvl="0"/>
            <a:r>
              <a:rPr lang="sl-SI" dirty="0" smtClean="0"/>
              <a:t>Pomoč pri izpolnjevanju ciljev EU/ZN za izobraževanje o biotski raznovrstnosti.</a:t>
            </a:r>
            <a:endParaRPr lang="en-GB" dirty="0"/>
          </a:p>
          <a:p>
            <a:pPr lvl="0"/>
            <a:r>
              <a:rPr lang="sl-SI" dirty="0" smtClean="0"/>
              <a:t>Razviti modul kot del FEE šolskih programov.</a:t>
            </a:r>
            <a:endParaRPr lang="en-GB" dirty="0"/>
          </a:p>
          <a:p>
            <a:pPr marL="0" indent="0">
              <a:buNone/>
            </a:pPr>
            <a:endParaRPr lang="en-GB" dirty="0"/>
          </a:p>
        </p:txBody>
      </p:sp>
    </p:spTree>
    <p:extLst>
      <p:ext uri="{BB962C8B-B14F-4D97-AF65-F5344CB8AC3E}">
        <p14:creationId xmlns:p14="http://schemas.microsoft.com/office/powerpoint/2010/main" xmlns="" val="258436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0585" y="2288875"/>
            <a:ext cx="8915400" cy="3777622"/>
          </a:xfrm>
        </p:spPr>
        <p:txBody>
          <a:bodyPr/>
          <a:lstStyle/>
          <a:p>
            <a:pPr algn="ctr">
              <a:buClr>
                <a:srgbClr val="F7F7F7"/>
              </a:buClr>
              <a:buFont typeface="Arial" panose="020B0604020202020204" pitchFamily="34" charset="0"/>
              <a:buNone/>
            </a:pPr>
            <a:r>
              <a:rPr lang="sl-SI" dirty="0" smtClean="0"/>
              <a:t>"Biotska raznovrstnost je temelj delovanja ekosistemov, od katerih je odvisna  naša hrana in sveža voda, naše zdravje in rekreacijo, ter varstvo pred naravnimi nesrečami. Izguba biotske raznovrstnosti vpliva na nas kulturno in duhovno "</a:t>
            </a:r>
            <a:endParaRPr lang="en-IE" altLang="en-US" sz="1100" dirty="0"/>
          </a:p>
          <a:p>
            <a:pPr algn="r">
              <a:buClr>
                <a:srgbClr val="F7F7F7"/>
              </a:buClr>
              <a:buFont typeface="Arial" panose="020B0604020202020204" pitchFamily="34" charset="0"/>
              <a:buNone/>
            </a:pPr>
            <a:r>
              <a:rPr lang="en-IE" altLang="en-US" sz="1100" dirty="0"/>
              <a:t>Ban Ki-moon, Secretary General of the United Nations</a:t>
            </a:r>
          </a:p>
          <a:p>
            <a:pPr marL="0" indent="0">
              <a:buNone/>
            </a:pPr>
            <a:endParaRPr lang="en-GB" dirty="0"/>
          </a:p>
        </p:txBody>
      </p:sp>
      <p:pic>
        <p:nvPicPr>
          <p:cNvPr id="4" name="Picture 1" descr="http://www.waza.org/files/webcontent/1.public_site/5.conservation/un_decade_biodiversity/Decade%20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817" y="504047"/>
            <a:ext cx="4897438"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984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Koraki</a:t>
            </a:r>
            <a:endParaRPr lang="en-GB" dirty="0"/>
          </a:p>
        </p:txBody>
      </p:sp>
      <p:sp>
        <p:nvSpPr>
          <p:cNvPr id="3" name="Content Placeholder 2"/>
          <p:cNvSpPr>
            <a:spLocks noGrp="1"/>
          </p:cNvSpPr>
          <p:nvPr>
            <p:ph idx="1"/>
          </p:nvPr>
        </p:nvSpPr>
        <p:spPr>
          <a:xfrm>
            <a:off x="2589212" y="1754038"/>
            <a:ext cx="8915400" cy="4733026"/>
          </a:xfrm>
        </p:spPr>
        <p:txBody>
          <a:bodyPr>
            <a:normAutofit fontScale="85000" lnSpcReduction="20000"/>
          </a:bodyPr>
          <a:lstStyle/>
          <a:p>
            <a:r>
              <a:rPr lang="sl-SI" dirty="0" smtClean="0"/>
              <a:t>Prvi korak </a:t>
            </a:r>
            <a:r>
              <a:rPr lang="en-GB" dirty="0" smtClean="0"/>
              <a:t>– </a:t>
            </a:r>
            <a:r>
              <a:rPr lang="sl-SI" dirty="0" smtClean="0"/>
              <a:t>Registracija</a:t>
            </a:r>
            <a:endParaRPr lang="en-GB" dirty="0" smtClean="0"/>
          </a:p>
          <a:p>
            <a:pPr lvl="1"/>
            <a:r>
              <a:rPr lang="sl-SI" dirty="0" smtClean="0"/>
              <a:t>Šole in vrtci, ki želijo sodelovati, se registrirajo pri nacionalnem koordinatorju (NO).</a:t>
            </a:r>
            <a:endParaRPr lang="en-GB" dirty="0" smtClean="0"/>
          </a:p>
          <a:p>
            <a:pPr lvl="1"/>
            <a:r>
              <a:rPr lang="sl-SI" dirty="0" smtClean="0"/>
              <a:t>NO registrira šole in jih vpiše v bazo podatkov FEE.</a:t>
            </a:r>
            <a:endParaRPr lang="en-GB" dirty="0" smtClean="0"/>
          </a:p>
          <a:p>
            <a:r>
              <a:rPr lang="sl-SI" dirty="0" smtClean="0"/>
              <a:t>Drugi korak </a:t>
            </a:r>
            <a:r>
              <a:rPr lang="en-GB" dirty="0" smtClean="0"/>
              <a:t>– </a:t>
            </a:r>
            <a:r>
              <a:rPr lang="sl-SI" dirty="0" smtClean="0"/>
              <a:t>Pregled</a:t>
            </a:r>
            <a:endParaRPr lang="en-GB" dirty="0" smtClean="0"/>
          </a:p>
          <a:p>
            <a:pPr lvl="1"/>
            <a:r>
              <a:rPr lang="sl-SI" dirty="0" smtClean="0"/>
              <a:t>Pregled s pomočjo ankete o biotski raznovrstnosti.</a:t>
            </a:r>
            <a:endParaRPr lang="en-GB" dirty="0" smtClean="0"/>
          </a:p>
          <a:p>
            <a:pPr lvl="1"/>
            <a:r>
              <a:rPr lang="sl-SI" dirty="0" smtClean="0"/>
              <a:t>Zemljevid </a:t>
            </a:r>
            <a:r>
              <a:rPr lang="sl-SI" dirty="0" smtClean="0"/>
              <a:t>habitata.</a:t>
            </a:r>
            <a:endParaRPr lang="en-GB" dirty="0" smtClean="0"/>
          </a:p>
          <a:p>
            <a:r>
              <a:rPr lang="sl-SI" dirty="0" smtClean="0"/>
              <a:t>Tretji korak </a:t>
            </a:r>
            <a:r>
              <a:rPr lang="en-GB" dirty="0" smtClean="0"/>
              <a:t>– </a:t>
            </a:r>
            <a:r>
              <a:rPr lang="sl-SI" smtClean="0"/>
              <a:t>Ukrep</a:t>
            </a:r>
            <a:endParaRPr lang="en-GB" dirty="0" smtClean="0"/>
          </a:p>
          <a:p>
            <a:pPr lvl="1"/>
            <a:r>
              <a:rPr lang="sl-SI" dirty="0" smtClean="0"/>
              <a:t>Povečanje ravni zavedanja.</a:t>
            </a:r>
            <a:endParaRPr lang="en-GB" dirty="0" smtClean="0"/>
          </a:p>
          <a:p>
            <a:pPr lvl="1"/>
            <a:r>
              <a:rPr lang="sl-SI" dirty="0" smtClean="0"/>
              <a:t>Povečanje števila (če je mogoče) avtohtonih vrst in vrstne pestrosti v okolici šole.</a:t>
            </a:r>
            <a:endParaRPr lang="en-IE" dirty="0" smtClean="0"/>
          </a:p>
          <a:p>
            <a:r>
              <a:rPr lang="sl-SI" dirty="0" smtClean="0"/>
              <a:t>Četrti korak </a:t>
            </a:r>
            <a:r>
              <a:rPr lang="en-IE" dirty="0" smtClean="0"/>
              <a:t>– </a:t>
            </a:r>
            <a:r>
              <a:rPr lang="sl-SI" dirty="0" smtClean="0"/>
              <a:t>Spremljanje in vrednotenje</a:t>
            </a:r>
            <a:endParaRPr lang="en-IE" dirty="0" smtClean="0"/>
          </a:p>
          <a:p>
            <a:pPr lvl="1"/>
            <a:r>
              <a:rPr lang="sl-SI" dirty="0" smtClean="0"/>
              <a:t>Ovrednotiti je potrebno stopnjo ozaveščenosti, s ponovno proučitvijo ankete o biodiverziteti, ki je bila opravljena na začetku leta.</a:t>
            </a:r>
            <a:endParaRPr lang="en-IE" dirty="0" smtClean="0"/>
          </a:p>
          <a:p>
            <a:pPr lvl="1"/>
            <a:r>
              <a:rPr lang="sl-SI" dirty="0" smtClean="0"/>
              <a:t>Oceniti je treba napredek pri praktičnih izboljšavah.</a:t>
            </a:r>
            <a:endParaRPr lang="en-IE" dirty="0" smtClean="0"/>
          </a:p>
          <a:p>
            <a:r>
              <a:rPr lang="sl-SI" dirty="0" smtClean="0"/>
              <a:t>Peti korak - Poročanje</a:t>
            </a:r>
            <a:endParaRPr lang="en-IE" dirty="0" smtClean="0"/>
          </a:p>
          <a:p>
            <a:pPr lvl="1"/>
            <a:r>
              <a:rPr lang="sl-SI" dirty="0" smtClean="0"/>
              <a:t>Šole o napredku poročajo NO.</a:t>
            </a:r>
            <a:endParaRPr lang="en-IE" dirty="0" smtClean="0"/>
          </a:p>
          <a:p>
            <a:pPr lvl="1"/>
            <a:r>
              <a:rPr lang="sl-SI" dirty="0" smtClean="0"/>
              <a:t>NO odda skupno poročilo FEE.</a:t>
            </a:r>
            <a:endParaRPr lang="en-GB" dirty="0"/>
          </a:p>
          <a:p>
            <a:pPr lvl="1"/>
            <a:endParaRPr lang="en-GB" dirty="0"/>
          </a:p>
          <a:p>
            <a:pPr lvl="1"/>
            <a:endParaRPr lang="en-GB" dirty="0"/>
          </a:p>
        </p:txBody>
      </p:sp>
    </p:spTree>
    <p:extLst>
      <p:ext uri="{BB962C8B-B14F-4D97-AF65-F5344CB8AC3E}">
        <p14:creationId xmlns:p14="http://schemas.microsoft.com/office/powerpoint/2010/main" xmlns="" val="666779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altLang="en-US" dirty="0" smtClean="0">
                <a:cs typeface="Tahoma" panose="020B0604030504040204" pitchFamily="34" charset="0"/>
              </a:rPr>
              <a:t>Ključnega pomena je ozaveščanje</a:t>
            </a:r>
            <a:r>
              <a:rPr lang="en-IE" altLang="en-US" dirty="0" smtClean="0">
                <a:cs typeface="Tahoma" panose="020B0604030504040204" pitchFamily="34" charset="0"/>
              </a:rPr>
              <a:t>!</a:t>
            </a:r>
            <a:r>
              <a:rPr lang="en-IE" altLang="en-US" dirty="0"/>
              <a:t/>
            </a:r>
            <a:br>
              <a:rPr lang="en-IE" altLang="en-US" dirty="0"/>
            </a:br>
            <a:endParaRPr lang="en-GB" dirty="0"/>
          </a:p>
        </p:txBody>
      </p:sp>
      <p:sp>
        <p:nvSpPr>
          <p:cNvPr id="3" name="Content Placeholder 2"/>
          <p:cNvSpPr>
            <a:spLocks noGrp="1"/>
          </p:cNvSpPr>
          <p:nvPr>
            <p:ph idx="1"/>
          </p:nvPr>
        </p:nvSpPr>
        <p:spPr>
          <a:xfrm>
            <a:off x="2576513" y="1905000"/>
            <a:ext cx="8915400" cy="3777622"/>
          </a:xfrm>
        </p:spPr>
        <p:txBody>
          <a:bodyPr/>
          <a:lstStyle/>
          <a:p>
            <a:r>
              <a:rPr lang="sl-SI" dirty="0" smtClean="0"/>
              <a:t>Dvignite zavest o biotski raznovrstnosti in njenem pomenu med učenci in zaposlenimi ter pokažite napredek, ki ste ga </a:t>
            </a:r>
            <a:r>
              <a:rPr lang="sl-SI" dirty="0" smtClean="0"/>
              <a:t>dosegli.</a:t>
            </a:r>
            <a:endParaRPr lang="en-GB" dirty="0"/>
          </a:p>
        </p:txBody>
      </p:sp>
      <p:graphicFrame>
        <p:nvGraphicFramePr>
          <p:cNvPr id="6" name="Chart 3"/>
          <p:cNvGraphicFramePr>
            <a:graphicFrameLocks/>
          </p:cNvGraphicFramePr>
          <p:nvPr>
            <p:extLst>
              <p:ext uri="{D42A27DB-BD31-4B8C-83A1-F6EECF244321}">
                <p14:modId xmlns:p14="http://schemas.microsoft.com/office/powerpoint/2010/main" xmlns="" val="994830545"/>
              </p:ext>
            </p:extLst>
          </p:nvPr>
        </p:nvGraphicFramePr>
        <p:xfrm>
          <a:off x="3152775" y="2638425"/>
          <a:ext cx="3581400" cy="3154363"/>
        </p:xfrm>
        <a:graphic>
          <a:graphicData uri="http://schemas.openxmlformats.org/presentationml/2006/ole">
            <p:oleObj spid="_x0000_s1044" name="Worksheet" r:id="rId3" imgW="3581306" imgH="3152824" progId="Excel.Sheet.8">
              <p:embed/>
            </p:oleObj>
          </a:graphicData>
        </a:graphic>
      </p:graphicFrame>
      <p:sp>
        <p:nvSpPr>
          <p:cNvPr id="4" name="TextBox 3"/>
          <p:cNvSpPr txBox="1"/>
          <p:nvPr/>
        </p:nvSpPr>
        <p:spPr>
          <a:xfrm>
            <a:off x="3131389" y="5943600"/>
            <a:ext cx="4019909" cy="369332"/>
          </a:xfrm>
          <a:prstGeom prst="rect">
            <a:avLst/>
          </a:prstGeom>
          <a:noFill/>
        </p:spPr>
        <p:txBody>
          <a:bodyPr wrap="square" rtlCol="0">
            <a:spAutoFit/>
          </a:bodyPr>
          <a:lstStyle/>
          <a:p>
            <a:r>
              <a:rPr lang="en-GB" dirty="0" smtClean="0"/>
              <a:t>% </a:t>
            </a:r>
            <a:r>
              <a:rPr lang="sl-SI" dirty="0" smtClean="0"/>
              <a:t>povečanja ravni zavedanja</a:t>
            </a:r>
            <a:endParaRPr lang="en-GB" dirty="0"/>
          </a:p>
        </p:txBody>
      </p:sp>
    </p:spTree>
    <p:extLst>
      <p:ext uri="{BB962C8B-B14F-4D97-AF65-F5344CB8AC3E}">
        <p14:creationId xmlns:p14="http://schemas.microsoft.com/office/powerpoint/2010/main" xmlns="" val="2613174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Kaj je biodiverziteta</a:t>
            </a:r>
            <a:r>
              <a:rPr lang="en-GB" dirty="0" smtClean="0"/>
              <a:t>?</a:t>
            </a:r>
            <a:endParaRPr lang="en-GB" dirty="0"/>
          </a:p>
        </p:txBody>
      </p:sp>
      <p:sp>
        <p:nvSpPr>
          <p:cNvPr id="3" name="Content Placeholder 2"/>
          <p:cNvSpPr>
            <a:spLocks noGrp="1"/>
          </p:cNvSpPr>
          <p:nvPr>
            <p:ph idx="1"/>
          </p:nvPr>
        </p:nvSpPr>
        <p:spPr>
          <a:xfrm>
            <a:off x="2436812" y="1727200"/>
            <a:ext cx="8915400" cy="3777622"/>
          </a:xfrm>
        </p:spPr>
        <p:txBody>
          <a:bodyPr/>
          <a:lstStyle/>
          <a:p>
            <a:pPr>
              <a:buFont typeface="Arial" panose="020B0604020202020204" pitchFamily="34" charset="0"/>
              <a:buNone/>
            </a:pPr>
            <a:endParaRPr lang="sl-SI" dirty="0" smtClean="0"/>
          </a:p>
          <a:p>
            <a:pPr>
              <a:buFont typeface="Arial" panose="020B0604020202020204" pitchFamily="34" charset="0"/>
              <a:buNone/>
            </a:pPr>
            <a:r>
              <a:rPr lang="sl-SI" dirty="0" smtClean="0"/>
              <a:t>Biotska raznovrstnost (biodiverziteta) je velika raznolikost življenja, ki nas obdaja, od najmanjših hroščev do največjih kitov v morju. </a:t>
            </a:r>
            <a:endParaRPr lang="en-IE" altLang="en-US"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80432" y="3180870"/>
            <a:ext cx="2659093" cy="3545457"/>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30745" y="4716372"/>
            <a:ext cx="2679940" cy="2009955"/>
          </a:xfrm>
          <a:prstGeom prst="rect">
            <a:avLst/>
          </a:prstGeom>
          <a:ln>
            <a:noFill/>
          </a:ln>
          <a:effectLst>
            <a:softEdge rad="112500"/>
          </a:effectLst>
        </p:spPr>
      </p:pic>
    </p:spTree>
    <p:extLst>
      <p:ext uri="{BB962C8B-B14F-4D97-AF65-F5344CB8AC3E}">
        <p14:creationId xmlns:p14="http://schemas.microsoft.com/office/powerpoint/2010/main" xmlns="" val="3998750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1" y="624110"/>
            <a:ext cx="9421812" cy="1280890"/>
          </a:xfrm>
        </p:spPr>
        <p:txBody>
          <a:bodyPr/>
          <a:lstStyle/>
          <a:p>
            <a:r>
              <a:rPr lang="sl-SI" dirty="0" smtClean="0"/>
              <a:t>Zakaj je biodiverziteta tako pomembna</a:t>
            </a:r>
            <a:r>
              <a:rPr lang="en-GB" dirty="0" smtClean="0"/>
              <a:t>?</a:t>
            </a:r>
            <a:endParaRPr lang="en-GB" dirty="0"/>
          </a:p>
        </p:txBody>
      </p:sp>
      <p:sp>
        <p:nvSpPr>
          <p:cNvPr id="3" name="Content Placeholder 2"/>
          <p:cNvSpPr>
            <a:spLocks noGrp="1"/>
          </p:cNvSpPr>
          <p:nvPr>
            <p:ph idx="1"/>
          </p:nvPr>
        </p:nvSpPr>
        <p:spPr>
          <a:xfrm>
            <a:off x="2576512" y="1509627"/>
            <a:ext cx="8915400" cy="4560493"/>
          </a:xfrm>
        </p:spPr>
        <p:txBody>
          <a:bodyPr>
            <a:normAutofit fontScale="85000" lnSpcReduction="20000"/>
          </a:bodyPr>
          <a:lstStyle/>
          <a:p>
            <a:pPr marL="0" indent="0">
              <a:buNone/>
            </a:pPr>
            <a:r>
              <a:rPr lang="en-GB" sz="2200" dirty="0" smtClean="0">
                <a:latin typeface="+mj-lt"/>
              </a:rPr>
              <a:t>‘</a:t>
            </a:r>
            <a:r>
              <a:rPr lang="sl-SI" sz="2200" dirty="0" smtClean="0">
                <a:latin typeface="+mj-lt"/>
              </a:rPr>
              <a:t>Eko ‒ sistemske storitve</a:t>
            </a:r>
            <a:r>
              <a:rPr lang="en-GB" sz="2200" dirty="0" smtClean="0">
                <a:latin typeface="+mj-lt"/>
              </a:rPr>
              <a:t>’ </a:t>
            </a:r>
            <a:endParaRPr lang="sl-SI" sz="2200" dirty="0" smtClean="0">
              <a:latin typeface="+mj-lt"/>
            </a:endParaRPr>
          </a:p>
          <a:p>
            <a:pPr marL="0" indent="0">
              <a:buNone/>
            </a:pPr>
            <a:endParaRPr lang="en-GB" sz="2200" dirty="0" smtClean="0">
              <a:latin typeface="+mj-lt"/>
            </a:endParaRPr>
          </a:p>
          <a:p>
            <a:r>
              <a:rPr lang="sl-SI" altLang="en-US" dirty="0" smtClean="0"/>
              <a:t>Daje nam zrak, ki ga dihamo</a:t>
            </a:r>
            <a:r>
              <a:rPr lang="en-IE" altLang="en-US" dirty="0" smtClean="0"/>
              <a:t>!</a:t>
            </a:r>
            <a:endParaRPr lang="en-IE" altLang="en-US" dirty="0"/>
          </a:p>
          <a:p>
            <a:r>
              <a:rPr lang="sl-SI" altLang="en-US" dirty="0" smtClean="0"/>
              <a:t>Zagotavlja nam hrano, zdravila, gorivo, vlakna …</a:t>
            </a:r>
            <a:endParaRPr lang="en-IE" altLang="en-US" dirty="0"/>
          </a:p>
          <a:p>
            <a:r>
              <a:rPr lang="sl-SI" altLang="en-US" dirty="0" smtClean="0"/>
              <a:t>Opraševanje </a:t>
            </a:r>
            <a:r>
              <a:rPr lang="en-IE" altLang="en-US" dirty="0" smtClean="0"/>
              <a:t>&amp; </a:t>
            </a:r>
            <a:r>
              <a:rPr lang="sl-SI" altLang="en-US" dirty="0" smtClean="0"/>
              <a:t>biološki nadzor.</a:t>
            </a:r>
            <a:endParaRPr lang="en-IE" altLang="en-US" dirty="0"/>
          </a:p>
          <a:p>
            <a:r>
              <a:rPr lang="sl-SI" altLang="en-US" dirty="0" smtClean="0"/>
              <a:t>Zaščita tal pred erozijo in poplavami.</a:t>
            </a:r>
            <a:endParaRPr lang="en-IE" altLang="en-US" dirty="0"/>
          </a:p>
          <a:p>
            <a:r>
              <a:rPr lang="sl-SI" altLang="en-US" dirty="0" smtClean="0"/>
              <a:t>Recikliranje nutrientov (kompostiranje).</a:t>
            </a:r>
            <a:endParaRPr lang="en-IE" altLang="en-US" dirty="0"/>
          </a:p>
          <a:p>
            <a:r>
              <a:rPr lang="sl-SI" altLang="en-US" dirty="0" smtClean="0"/>
              <a:t>Spremlja zdravje okolja.</a:t>
            </a:r>
            <a:endParaRPr lang="en-IE" altLang="en-US" dirty="0"/>
          </a:p>
          <a:p>
            <a:r>
              <a:rPr lang="sl-SI" altLang="en-US" dirty="0" smtClean="0"/>
              <a:t>Nudi nam prostor za igro, zabavo in sproščanje našega uma!</a:t>
            </a:r>
            <a:endParaRPr lang="en-IE" altLang="en-US" dirty="0" smtClean="0"/>
          </a:p>
          <a:p>
            <a:pPr marL="0" indent="0">
              <a:buNone/>
            </a:pPr>
            <a:endParaRPr lang="en-IE" altLang="en-US" dirty="0" smtClean="0"/>
          </a:p>
          <a:p>
            <a:pPr marL="0" indent="0">
              <a:buNone/>
            </a:pPr>
            <a:r>
              <a:rPr lang="sl-SI" altLang="en-US" dirty="0" smtClean="0"/>
              <a:t>Poleg tega</a:t>
            </a:r>
            <a:r>
              <a:rPr lang="en-IE" altLang="en-US" dirty="0" smtClean="0"/>
              <a:t>, </a:t>
            </a:r>
          </a:p>
          <a:p>
            <a:r>
              <a:rPr lang="sl-SI" altLang="en-US" dirty="0" smtClean="0"/>
              <a:t>mnoge poznane vrste so za nas zelo pomembne </a:t>
            </a:r>
            <a:r>
              <a:rPr lang="en-IE" altLang="en-US" dirty="0" smtClean="0"/>
              <a:t>(</a:t>
            </a:r>
            <a:r>
              <a:rPr lang="sl-SI" altLang="en-US" dirty="0" smtClean="0"/>
              <a:t>npr. pšenica, čebele</a:t>
            </a:r>
            <a:r>
              <a:rPr lang="en-IE" altLang="en-US" dirty="0" smtClean="0"/>
              <a:t>)</a:t>
            </a:r>
            <a:r>
              <a:rPr lang="sl-SI" altLang="en-US" dirty="0" smtClean="0"/>
              <a:t>.</a:t>
            </a:r>
            <a:endParaRPr lang="en-IE" altLang="en-US" dirty="0"/>
          </a:p>
          <a:p>
            <a:r>
              <a:rPr lang="sl-SI" altLang="en-US" dirty="0" smtClean="0"/>
              <a:t>vrste, ki še niso odkrite znajo biti v prihodnosti pomembne za nas. </a:t>
            </a:r>
            <a:endParaRPr lang="en-IE" altLang="en-US" dirty="0"/>
          </a:p>
          <a:p>
            <a:r>
              <a:rPr lang="sl-SI" altLang="en-US" dirty="0" smtClean="0"/>
              <a:t>vsa biotska raznovrstnost je pomembna in dragocena.</a:t>
            </a:r>
            <a:endParaRPr lang="en-IE" altLang="en-US" dirty="0"/>
          </a:p>
          <a:p>
            <a:endParaRPr lang="en-IE" altLang="en-US"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xmlns="" val="253280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Kakšne nevarnosti pretijo biodiverziteti</a:t>
            </a:r>
            <a:r>
              <a:rPr lang="en-GB" dirty="0" smtClean="0"/>
              <a:t>?</a:t>
            </a:r>
            <a:endParaRPr lang="en-GB" dirty="0"/>
          </a:p>
        </p:txBody>
      </p:sp>
      <p:sp>
        <p:nvSpPr>
          <p:cNvPr id="3" name="Content Placeholder 2"/>
          <p:cNvSpPr>
            <a:spLocks noGrp="1"/>
          </p:cNvSpPr>
          <p:nvPr>
            <p:ph idx="1"/>
          </p:nvPr>
        </p:nvSpPr>
        <p:spPr>
          <a:xfrm>
            <a:off x="2442565" y="2073218"/>
            <a:ext cx="8915400" cy="3777622"/>
          </a:xfrm>
        </p:spPr>
        <p:txBody>
          <a:bodyPr/>
          <a:lstStyle/>
          <a:p>
            <a:r>
              <a:rPr lang="sl-SI" dirty="0" smtClean="0"/>
              <a:t>Onesnaževanje</a:t>
            </a:r>
            <a:endParaRPr lang="en-GB" dirty="0" smtClean="0"/>
          </a:p>
          <a:p>
            <a:r>
              <a:rPr lang="sl-SI" dirty="0" smtClean="0"/>
              <a:t>Klimatske spremembe</a:t>
            </a:r>
            <a:endParaRPr lang="en-GB" dirty="0" smtClean="0"/>
          </a:p>
          <a:p>
            <a:r>
              <a:rPr lang="sl-SI" dirty="0" smtClean="0"/>
              <a:t>Izguba </a:t>
            </a:r>
            <a:r>
              <a:rPr lang="en-GB" dirty="0" smtClean="0"/>
              <a:t>&amp;</a:t>
            </a:r>
            <a:r>
              <a:rPr lang="sl-SI" dirty="0" smtClean="0"/>
              <a:t>uničenje habitatov</a:t>
            </a:r>
            <a:endParaRPr lang="en-GB" dirty="0" smtClean="0"/>
          </a:p>
          <a:p>
            <a:r>
              <a:rPr lang="sl-SI" dirty="0" smtClean="0"/>
              <a:t>Razdrobljenost habitatov</a:t>
            </a:r>
            <a:endParaRPr lang="en-GB" dirty="0" smtClean="0"/>
          </a:p>
          <a:p>
            <a:r>
              <a:rPr lang="sl-SI" dirty="0" smtClean="0"/>
              <a:t>Pretirano izkoriščanje virov</a:t>
            </a:r>
            <a:endParaRPr lang="en-GB" dirty="0" smtClean="0"/>
          </a:p>
          <a:p>
            <a:r>
              <a:rPr lang="sl-SI" dirty="0" smtClean="0"/>
              <a:t>Invazivne tujerodne vrste</a:t>
            </a:r>
            <a:r>
              <a:rPr lang="en-GB" dirty="0" smtClean="0"/>
              <a:t>(</a:t>
            </a:r>
            <a:r>
              <a:rPr lang="sl-SI" dirty="0" smtClean="0"/>
              <a:t>znane kot</a:t>
            </a:r>
            <a:r>
              <a:rPr lang="en-GB" dirty="0" smtClean="0"/>
              <a:t> ‘</a:t>
            </a:r>
            <a:r>
              <a:rPr lang="sl-SI" dirty="0" smtClean="0"/>
              <a:t>tuje vrste</a:t>
            </a:r>
            <a:r>
              <a:rPr lang="en-GB" dirty="0" smtClean="0"/>
              <a:t>’)</a:t>
            </a:r>
          </a:p>
          <a:p>
            <a:r>
              <a:rPr lang="sl-SI" dirty="0" smtClean="0"/>
              <a:t>Intenzivno kmetijstvo</a:t>
            </a:r>
            <a:endParaRPr lang="en-GB" dirty="0" smtClean="0"/>
          </a:p>
          <a:p>
            <a:pPr marL="0" indent="0">
              <a:buNone/>
            </a:pPr>
            <a:endParaRPr lang="en-GB" dirty="0"/>
          </a:p>
        </p:txBody>
      </p:sp>
      <p:pic>
        <p:nvPicPr>
          <p:cNvPr id="4" name="Picture 2" descr="C:\Documents and Settings\rboyle\My Documents\My Pictures\Clare Island\Clare Island 026.jpg"/>
          <p:cNvPicPr>
            <a:picLocks noChangeAspect="1" noChangeArrowheads="1"/>
          </p:cNvPicPr>
          <p:nvPr/>
        </p:nvPicPr>
        <p:blipFill>
          <a:blip r:embed="rId2" cstate="print"/>
          <a:srcRect t="20389" b="20389"/>
          <a:stretch>
            <a:fillRect/>
          </a:stretch>
        </p:blipFill>
        <p:spPr>
          <a:xfrm>
            <a:off x="1521772" y="5238012"/>
            <a:ext cx="2438400" cy="1084262"/>
          </a:xfrm>
          <a:prstGeom prst="rect">
            <a:avLst/>
          </a:prstGeom>
          <a:effectLst>
            <a:outerShdw blurRad="292100" dist="139700" dir="2700000" algn="tl" rotWithShape="0">
              <a:srgbClr val="333333">
                <a:alpha val="65000"/>
              </a:srgbClr>
            </a:outerShdw>
          </a:effectLst>
        </p:spPr>
      </p:pic>
      <p:pic>
        <p:nvPicPr>
          <p:cNvPr id="6" name="Picture Placeholder 13"/>
          <p:cNvPicPr>
            <a:picLocks noChangeAspect="1" noChangeArrowheads="1"/>
          </p:cNvPicPr>
          <p:nvPr/>
        </p:nvPicPr>
        <p:blipFill>
          <a:blip r:embed="rId3" cstate="print"/>
          <a:srcRect t="14724" b="14724"/>
          <a:stretch>
            <a:fillRect/>
          </a:stretch>
        </p:blipFill>
        <p:spPr>
          <a:xfrm>
            <a:off x="4233339" y="5214263"/>
            <a:ext cx="2438400" cy="1084262"/>
          </a:xfrm>
          <a:prstGeom prst="rect">
            <a:avLst/>
          </a:prstGeom>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xmlns="" val="0"/>
              </a:ext>
            </a:extLst>
          </a:blip>
          <a:srcRect l="8259" t="17845" b="11303"/>
          <a:stretch/>
        </p:blipFill>
        <p:spPr>
          <a:xfrm>
            <a:off x="9607519" y="3698923"/>
            <a:ext cx="2159480" cy="1250831"/>
          </a:xfrm>
          <a:prstGeom prst="rect">
            <a:avLst/>
          </a:prstGeom>
          <a:ln>
            <a:noFill/>
          </a:ln>
          <a:effectLst>
            <a:outerShdw blurRad="292100" dist="139700" dir="2700000" algn="tl" rotWithShape="0">
              <a:srgbClr val="333333">
                <a:alpha val="65000"/>
              </a:srgbClr>
            </a:outerShdw>
          </a:effectLst>
        </p:spPr>
      </p:pic>
      <p:pic>
        <p:nvPicPr>
          <p:cNvPr id="3074" name="Picture 2" descr="http://www.dreamstime.com/global-warming-thumb354596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11734" y="1523260"/>
            <a:ext cx="1551052" cy="1798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xmlns="" val="0"/>
              </a:ext>
            </a:extLst>
          </a:blip>
          <a:srcRect l="-2347" t="16559" r="2347" b="11473"/>
          <a:stretch/>
        </p:blipFill>
        <p:spPr>
          <a:xfrm>
            <a:off x="6944906" y="5204748"/>
            <a:ext cx="2205487" cy="119044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xmlns="" val="0"/>
              </a:ext>
            </a:extLst>
          </a:blip>
          <a:srcRect t="21690"/>
          <a:stretch/>
        </p:blipFill>
        <p:spPr>
          <a:xfrm>
            <a:off x="9586590" y="5136234"/>
            <a:ext cx="2201339" cy="1292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29803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548</TotalTime>
  <Words>1579</Words>
  <Application>Microsoft Office PowerPoint</Application>
  <PresentationFormat>Po meri</PresentationFormat>
  <Paragraphs>261</Paragraphs>
  <Slides>40</Slides>
  <Notes>0</Notes>
  <HiddenSlides>0</HiddenSlides>
  <MMClips>0</MMClips>
  <ScaleCrop>false</ScaleCrop>
  <HeadingPairs>
    <vt:vector size="6" baseType="variant">
      <vt:variant>
        <vt:lpstr>Tema</vt:lpstr>
      </vt:variant>
      <vt:variant>
        <vt:i4>1</vt:i4>
      </vt:variant>
      <vt:variant>
        <vt:lpstr>Vdelani OLE strežniki</vt:lpstr>
      </vt:variant>
      <vt:variant>
        <vt:i4>2</vt:i4>
      </vt:variant>
      <vt:variant>
        <vt:lpstr>Naslovi diapozitivov</vt:lpstr>
      </vt:variant>
      <vt:variant>
        <vt:i4>40</vt:i4>
      </vt:variant>
    </vt:vector>
  </HeadingPairs>
  <TitlesOfParts>
    <vt:vector size="43" baseType="lpstr">
      <vt:lpstr>Wisp</vt:lpstr>
      <vt:lpstr>Worksheet</vt:lpstr>
      <vt:lpstr>Microsoft Office Excel 97-2003 Worksheet</vt:lpstr>
      <vt:lpstr>‘Veliki lov na rastline’</vt:lpstr>
      <vt:lpstr>Ekošolski projekt v sodelovanju s Toyoto in Kraljevimi botaničnimi vrtovi KEW</vt:lpstr>
      <vt:lpstr>V prvem letu sodeluje10 držav:</vt:lpstr>
      <vt:lpstr>Cilji projekta:</vt:lpstr>
      <vt:lpstr>Koraki</vt:lpstr>
      <vt:lpstr>Ključnega pomena je ozaveščanje! </vt:lpstr>
      <vt:lpstr>Kaj je biodiverziteta?</vt:lpstr>
      <vt:lpstr>Zakaj je biodiverziteta tako pomembna?</vt:lpstr>
      <vt:lpstr>Kakšne nevarnosti pretijo biodiverziteti?</vt:lpstr>
      <vt:lpstr>Načini s katerimi lahko pomagam biodiverziteti</vt:lpstr>
      <vt:lpstr>Drugi korak – Pregled </vt:lpstr>
      <vt:lpstr>Anketa o biotski raznovrstnosti (5-6 let)</vt:lpstr>
      <vt:lpstr>Anketa o biotski raznovrstnosti(6-7let)</vt:lpstr>
      <vt:lpstr>Anketa o biotski raznovrstnosti Navodila</vt:lpstr>
      <vt:lpstr>Kartiranje habitata</vt:lpstr>
      <vt:lpstr>Raznolikost habitata</vt:lpstr>
      <vt:lpstr>Kartiranje habitata</vt:lpstr>
      <vt:lpstr>Primeri</vt:lpstr>
      <vt:lpstr>Priprava</vt:lpstr>
      <vt:lpstr>Potreben material</vt:lpstr>
      <vt:lpstr>Prva možnost – uporaba Google Maps</vt:lpstr>
      <vt:lpstr>Druga možnost – Narišite zemljevid območja in označite meje</vt:lpstr>
      <vt:lpstr>Kartiranje habitata</vt:lpstr>
      <vt:lpstr>Kartiranje habitata</vt:lpstr>
      <vt:lpstr>Raziščite svoj habitat!</vt:lpstr>
      <vt:lpstr>Zabeležite prisotne vrste </vt:lpstr>
      <vt:lpstr>Kako raziskovati in evidentirati?</vt:lpstr>
      <vt:lpstr>Primer – Raziskovalni zvezek</vt:lpstr>
      <vt:lpstr>Primer znanstveno podatkovnega lista</vt:lpstr>
      <vt:lpstr>Nikoli ne nehajte raziskovati …</vt:lpstr>
      <vt:lpstr>Tretji korak- Ukrep</vt:lpstr>
      <vt:lpstr>Tretji korak - Ukrep</vt:lpstr>
      <vt:lpstr>Tretji korak – Ukrep </vt:lpstr>
      <vt:lpstr>Četrti korak – Spremljanje &amp; vrednotenje </vt:lpstr>
      <vt:lpstr>Vzorec grafa, ki prikazuje povečanje ravni ozaveščenosti med začetkom in koncem prvega leta</vt:lpstr>
      <vt:lpstr>Primer zemljevida habitata v prvem letu</vt:lpstr>
      <vt:lpstr>Povezava z učnim načrtom</vt:lpstr>
      <vt:lpstr>Peti korak – Poročilo</vt:lpstr>
      <vt:lpstr>Pogled naprej……</vt:lpstr>
      <vt:lpstr>Diapozitiv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dc:title>
  <dc:creator>Rachel Boyle</dc:creator>
  <cp:lastModifiedBy>marko</cp:lastModifiedBy>
  <cp:revision>82</cp:revision>
  <dcterms:created xsi:type="dcterms:W3CDTF">2015-08-17T14:51:08Z</dcterms:created>
  <dcterms:modified xsi:type="dcterms:W3CDTF">2015-11-08T09:41:56Z</dcterms:modified>
</cp:coreProperties>
</file>